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0" r:id="rId4"/>
    <p:sldId id="272" r:id="rId5"/>
    <p:sldId id="273" r:id="rId6"/>
    <p:sldId id="27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Nasalization" panose="020B0500000000000000" pitchFamily="34" charset="0"/>
      <p:regular r:id="rId19"/>
    </p:embeddedFont>
    <p:embeddedFont>
      <p:font typeface="Trebuchet MS" panose="020B060302020202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eta Pro Medium" panose="02000603040000020004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B4B4"/>
    <a:srgbClr val="881C17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9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8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8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3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5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5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7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4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9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C6B43-8B10-4621-A98B-B8AD36F6A87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037D5-A7CC-4238-BDAF-15EDC73A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1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clear Power Wallpapers - Top Free Nuclear Power Backgrounds -  Wallpaper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590550"/>
            <a:ext cx="7010400" cy="1635919"/>
          </a:xfrm>
        </p:spPr>
        <p:txBody>
          <a:bodyPr>
            <a:no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Nasalization" panose="020B0500000000000000" pitchFamily="34" charset="0"/>
              </a:rPr>
              <a:t>RADIOACTIVITATEA</a:t>
            </a:r>
            <a:r>
              <a:rPr lang="en-US" dirty="0" smtClean="0">
                <a:solidFill>
                  <a:srgbClr val="FFC000"/>
                </a:solidFill>
                <a:latin typeface="Nasalization" panose="020B0500000000000000" pitchFamily="34" charset="0"/>
              </a:rPr>
              <a:t/>
            </a:r>
            <a:br>
              <a:rPr lang="en-US" dirty="0" smtClean="0">
                <a:solidFill>
                  <a:srgbClr val="FFC000"/>
                </a:solidFill>
                <a:latin typeface="Nasalization" panose="020B0500000000000000" pitchFamily="34" charset="0"/>
              </a:rPr>
            </a:br>
            <a:r>
              <a:rPr lang="en-US" dirty="0" smtClean="0">
                <a:solidFill>
                  <a:srgbClr val="FFC000"/>
                </a:solidFill>
                <a:latin typeface="Nasalization" panose="020B0500000000000000" pitchFamily="34" charset="0"/>
              </a:rPr>
              <a:t>SI SIGURANTA</a:t>
            </a:r>
            <a:br>
              <a:rPr lang="en-US" dirty="0" smtClean="0">
                <a:solidFill>
                  <a:srgbClr val="FFC000"/>
                </a:solidFill>
                <a:latin typeface="Nasalization" panose="020B0500000000000000" pitchFamily="34" charset="0"/>
              </a:rPr>
            </a:br>
            <a:r>
              <a:rPr lang="en-US" dirty="0" smtClean="0">
                <a:solidFill>
                  <a:srgbClr val="FFC000"/>
                </a:solidFill>
                <a:latin typeface="Nasalization" panose="020B0500000000000000" pitchFamily="34" charset="0"/>
              </a:rPr>
              <a:t>POPULATIEI</a:t>
            </a:r>
            <a:endParaRPr lang="en-US" dirty="0">
              <a:solidFill>
                <a:srgbClr val="FFC000"/>
              </a:solidFill>
              <a:latin typeface="Nasalization" panose="020B0500000000000000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352550"/>
            <a:ext cx="1600200" cy="1314450"/>
          </a:xfrm>
        </p:spPr>
        <p:txBody>
          <a:bodyPr>
            <a:noAutofit/>
          </a:bodyPr>
          <a:lstStyle/>
          <a:p>
            <a:pPr algn="l"/>
            <a:r>
              <a:rPr lang="ro-RO" sz="1100" dirty="0" smtClean="0">
                <a:solidFill>
                  <a:srgbClr val="B4B4B4"/>
                </a:solidFill>
                <a:latin typeface="Meta Pro Medium" panose="02000603040000020004" pitchFamily="2" charset="0"/>
              </a:rPr>
              <a:t>    </a:t>
            </a:r>
            <a:r>
              <a:rPr lang="en-US" sz="1100" dirty="0" err="1" smtClean="0">
                <a:solidFill>
                  <a:srgbClr val="B4B4B4"/>
                </a:solidFill>
                <a:latin typeface="Meta Pro Medium" panose="02000603040000020004" pitchFamily="2" charset="0"/>
              </a:rPr>
              <a:t>Stulianec</a:t>
            </a:r>
            <a:r>
              <a:rPr lang="en-US" sz="1100" dirty="0" smtClean="0">
                <a:solidFill>
                  <a:srgbClr val="B4B4B4"/>
                </a:solidFill>
                <a:latin typeface="Meta Pro Medium" panose="02000603040000020004" pitchFamily="2" charset="0"/>
              </a:rPr>
              <a:t> Alexandra</a:t>
            </a:r>
            <a:endParaRPr lang="ro-RO" sz="1100" dirty="0" smtClean="0">
              <a:solidFill>
                <a:srgbClr val="B4B4B4"/>
              </a:solidFill>
              <a:latin typeface="Meta Pro Medium" panose="02000603040000020004" pitchFamily="2" charset="0"/>
            </a:endParaRPr>
          </a:p>
          <a:p>
            <a:pPr algn="l"/>
            <a:r>
              <a:rPr lang="ro-RO" sz="1100" dirty="0" smtClean="0">
                <a:solidFill>
                  <a:srgbClr val="B4B4B4"/>
                </a:solidFill>
                <a:latin typeface="Meta Pro Medium" panose="02000603040000020004" pitchFamily="2" charset="0"/>
              </a:rPr>
              <a:t>                         </a:t>
            </a:r>
            <a:r>
              <a:rPr lang="en-US" sz="1100" dirty="0" smtClean="0">
                <a:solidFill>
                  <a:srgbClr val="B4B4B4"/>
                </a:solidFill>
                <a:latin typeface="Meta Pro Medium" panose="02000603040000020004" pitchFamily="2" charset="0"/>
              </a:rPr>
              <a:t>Bo</a:t>
            </a:r>
            <a:r>
              <a:rPr lang="ro-RO" sz="1100" dirty="0">
                <a:solidFill>
                  <a:srgbClr val="B4B4B4"/>
                </a:solidFill>
                <a:latin typeface="Meta Pro Medium" panose="02000603040000020004" pitchFamily="2" charset="0"/>
              </a:rPr>
              <a:t>țoc Indi</a:t>
            </a:r>
            <a:endParaRPr lang="en-US" sz="1100" dirty="0" smtClean="0">
              <a:solidFill>
                <a:srgbClr val="B4B4B4"/>
              </a:solidFill>
              <a:latin typeface="Meta Pro Medium" panose="02000603040000020004" pitchFamily="2" charset="0"/>
            </a:endParaRPr>
          </a:p>
          <a:p>
            <a:pPr algn="l"/>
            <a:r>
              <a:rPr lang="ro-RO" sz="1100" dirty="0" smtClean="0">
                <a:solidFill>
                  <a:srgbClr val="B4B4B4"/>
                </a:solidFill>
                <a:latin typeface="Meta Pro Medium" panose="02000603040000020004" pitchFamily="2" charset="0"/>
              </a:rPr>
              <a:t> Lazăr Emanuel-Andrei</a:t>
            </a:r>
          </a:p>
          <a:p>
            <a:pPr algn="l"/>
            <a:r>
              <a:rPr lang="ro-RO" sz="1100" dirty="0" smtClean="0">
                <a:solidFill>
                  <a:srgbClr val="B4B4B4"/>
                </a:solidFill>
                <a:latin typeface="Meta Pro Medium" panose="02000603040000020004" pitchFamily="2" charset="0"/>
              </a:rPr>
              <a:t>                  Lăutaru Vlad</a:t>
            </a:r>
          </a:p>
        </p:txBody>
      </p:sp>
    </p:spTree>
    <p:extLst>
      <p:ext uri="{BB962C8B-B14F-4D97-AF65-F5344CB8AC3E}">
        <p14:creationId xmlns:p14="http://schemas.microsoft.com/office/powerpoint/2010/main" val="61997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9144000" cy="514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09098" y="402431"/>
            <a:ext cx="3581400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DOAR CU RECOMANDAREA MEDICULUI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" y="3450431"/>
            <a:ext cx="323931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NU LE LUA</a:t>
            </a:r>
            <a:r>
              <a:rPr lang="ro-RO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ȚI DUPĂ URECHE! </a:t>
            </a:r>
            <a:r>
              <a:rPr lang="ro-RO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POT DĂUNA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90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286"/>
            <a:ext cx="9144000" cy="51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hernobyl. Evacuation of Pripyat HQ.m4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1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are wild horses are seen living among abandoned homes in the Chernobyl exclusion  zone after scientists set up hidden cameras - SR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07"/>
          <a:stretch/>
        </p:blipFill>
        <p:spPr bwMode="auto">
          <a:xfrm>
            <a:off x="0" y="-19050"/>
            <a:ext cx="9144000" cy="516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71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Dytiatky - Wikiped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" b="2198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707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haritanphotography.com/ClientData/Pages/Images/6366701189671218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15107" r="3048" b="5663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77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 b="1470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6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storage0.dms.mpinteractiv.ro/media/401/341/5531/18165386/1/56098357-l.jpg?width=620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5" b="2582"/>
          <a:stretch/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20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oza 10 - Cînd uraniul ucide sportul » Povestea zguduitoare a coloniei  miniere Ciudanoviţa: boxul şi fotbalul au fost îngropate, iar oamenii  trăiesc lîngă mormane radioactive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ffectLst>
            <a:innerShdw blurRad="1270000" dist="2540000" dir="13500000">
              <a:prstClr val="black">
                <a:alpha val="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95800" cy="1733550"/>
          </a:xfrm>
        </p:spPr>
        <p:txBody>
          <a:bodyPr>
            <a:normAutofit/>
          </a:bodyPr>
          <a:lstStyle/>
          <a:p>
            <a:pPr algn="l"/>
            <a:r>
              <a:rPr lang="en-US" sz="1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  <a:t>Bibliografie</a:t>
            </a:r>
            <a:r>
              <a:rPr lang="en-US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  <a:t>:</a:t>
            </a:r>
            <a: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  <a:t/>
            </a: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</a:br>
            <a: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  <a:t>https://</a:t>
            </a:r>
            <a:r>
              <a:rPr lang="en-US" sz="1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  <a:t>www.nuclearelectrica.ro/cne/relatii-publice/ghid-pentru-situatii-de-urgenta/protectia-la-radiatii/</a:t>
            </a:r>
            <a: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  <a:t/>
            </a: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</a:br>
            <a: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  <a:t>http://www.anpm.ro/ro/efectele-radiatiilor-asupra-sanatatii-oamenilor</a:t>
            </a: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</a:br>
            <a: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  <a:t>https://www.nuclearelectrica.ro/cne/relatii-publice/ghid-pentru-situatii-de-urgenta/informatii-utile/ce-sunt-radiatiile</a:t>
            </a:r>
            <a:r>
              <a:rPr lang="en-US" sz="1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  <a:t>/</a:t>
            </a:r>
            <a:br>
              <a:rPr lang="en-US" sz="1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</a:br>
            <a:r>
              <a:rPr lang="en-US" sz="1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  <a:t>YouTube</a:t>
            </a:r>
            <a:br>
              <a:rPr lang="en-US" sz="1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</a:br>
            <a:r>
              <a:rPr lang="en-US" sz="1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 panose="020B0603020202020204" pitchFamily="34" charset="0"/>
              </a:rPr>
              <a:t>Google Images</a:t>
            </a:r>
            <a:endParaRPr lang="en-US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rebuchet MS" panose="020B06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322081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V</a:t>
            </a:r>
            <a:r>
              <a:rPr lang="ro-RO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Ă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MUL</a:t>
            </a:r>
            <a:r>
              <a:rPr lang="ro-RO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Ț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UMIM!</a:t>
            </a:r>
            <a:endParaRPr lang="en-US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5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2286"/>
            <a:ext cx="9144000" cy="51480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2666999" cy="3518297"/>
          </a:xfrm>
        </p:spPr>
        <p:txBody>
          <a:bodyPr/>
          <a:lstStyle/>
          <a:p>
            <a:r>
              <a:rPr lang="en-US" b="1" dirty="0">
                <a:latin typeface="Trebuchet MS" panose="020B0603020202020204" pitchFamily="34" charset="0"/>
              </a:rPr>
              <a:t>Tot </a:t>
            </a:r>
            <a:r>
              <a:rPr lang="en-US" b="1" dirty="0" err="1">
                <a:latin typeface="Trebuchet MS" panose="020B0603020202020204" pitchFamily="34" charset="0"/>
              </a:rPr>
              <a:t>ce</a:t>
            </a:r>
            <a:r>
              <a:rPr lang="en-US" b="1" dirty="0">
                <a:latin typeface="Trebuchet MS" panose="020B0603020202020204" pitchFamily="34" charset="0"/>
              </a:rPr>
              <a:t> ne </a:t>
            </a:r>
            <a:r>
              <a:rPr lang="en-US" b="1" dirty="0" err="1">
                <a:latin typeface="Trebuchet MS" panose="020B0603020202020204" pitchFamily="34" charset="0"/>
              </a:rPr>
              <a:t>înconjoară</a:t>
            </a:r>
            <a:r>
              <a:rPr lang="en-US" b="1" dirty="0">
                <a:latin typeface="Trebuchet MS" panose="020B0603020202020204" pitchFamily="34" charset="0"/>
              </a:rPr>
              <a:t>, cum </a:t>
            </a:r>
            <a:r>
              <a:rPr lang="en-US" b="1" dirty="0" err="1">
                <a:latin typeface="Trebuchet MS" panose="020B0603020202020204" pitchFamily="34" charset="0"/>
              </a:rPr>
              <a:t>ar</a:t>
            </a:r>
            <a:r>
              <a:rPr lang="en-US" b="1" dirty="0">
                <a:latin typeface="Trebuchet MS" panose="020B0603020202020204" pitchFamily="34" charset="0"/>
              </a:rPr>
              <a:t> fi </a:t>
            </a:r>
            <a:r>
              <a:rPr lang="en-US" b="1" dirty="0" err="1">
                <a:latin typeface="Trebuchet MS" panose="020B0603020202020204" pitchFamily="34" charset="0"/>
              </a:rPr>
              <a:t>cărămizile</a:t>
            </a:r>
            <a:r>
              <a:rPr lang="en-US" b="1" dirty="0">
                <a:latin typeface="Trebuchet MS" panose="020B0603020202020204" pitchFamily="34" charset="0"/>
              </a:rPr>
              <a:t>, </a:t>
            </a:r>
            <a:r>
              <a:rPr lang="en-US" b="1" dirty="0" err="1">
                <a:latin typeface="Trebuchet MS" panose="020B0603020202020204" pitchFamily="34" charset="0"/>
              </a:rPr>
              <a:t>pietrele</a:t>
            </a:r>
            <a:r>
              <a:rPr lang="en-US" b="1" dirty="0">
                <a:latin typeface="Trebuchet MS" panose="020B0603020202020204" pitchFamily="34" charset="0"/>
              </a:rPr>
              <a:t>, </a:t>
            </a:r>
            <a:r>
              <a:rPr lang="en-US" b="1" dirty="0" err="1">
                <a:latin typeface="Trebuchet MS" panose="020B0603020202020204" pitchFamily="34" charset="0"/>
              </a:rPr>
              <a:t>legumele</a:t>
            </a:r>
            <a:r>
              <a:rPr lang="en-US" b="1" dirty="0">
                <a:latin typeface="Trebuchet MS" panose="020B0603020202020204" pitchFamily="34" charset="0"/>
              </a:rPr>
              <a:t>, </a:t>
            </a:r>
            <a:r>
              <a:rPr lang="en-US" b="1" dirty="0" err="1">
                <a:latin typeface="Trebuchet MS" panose="020B0603020202020204" pitchFamily="34" charset="0"/>
              </a:rPr>
              <a:t>laptele</a:t>
            </a:r>
            <a:r>
              <a:rPr lang="en-US" b="1" dirty="0">
                <a:latin typeface="Trebuchet MS" panose="020B0603020202020204" pitchFamily="34" charset="0"/>
              </a:rPr>
              <a:t>, </a:t>
            </a:r>
            <a:r>
              <a:rPr lang="en-US" b="1" dirty="0" err="1">
                <a:latin typeface="Trebuchet MS" panose="020B0603020202020204" pitchFamily="34" charset="0"/>
              </a:rPr>
              <a:t>aerul</a:t>
            </a:r>
            <a:r>
              <a:rPr lang="en-US" b="1" dirty="0">
                <a:latin typeface="Trebuchet MS" panose="020B0603020202020204" pitchFamily="34" charset="0"/>
              </a:rPr>
              <a:t>, </a:t>
            </a:r>
            <a:r>
              <a:rPr lang="en-US" b="1" dirty="0" err="1" smtClean="0">
                <a:latin typeface="Trebuchet MS" panose="020B0603020202020204" pitchFamily="34" charset="0"/>
              </a:rPr>
              <a:t>ap</a:t>
            </a:r>
            <a:r>
              <a:rPr lang="ro-RO" b="1" dirty="0" smtClean="0">
                <a:latin typeface="Trebuchet MS" panose="020B0603020202020204" pitchFamily="34" charset="0"/>
              </a:rPr>
              <a:t>a</a:t>
            </a:r>
            <a:r>
              <a:rPr lang="en-US" b="1" dirty="0" smtClean="0">
                <a:latin typeface="Trebuchet MS" panose="020B0603020202020204" pitchFamily="34" charset="0"/>
              </a:rPr>
              <a:t>, </a:t>
            </a:r>
            <a:r>
              <a:rPr lang="en-US" b="1" dirty="0">
                <a:latin typeface="Trebuchet MS" panose="020B0603020202020204" pitchFamily="34" charset="0"/>
              </a:rPr>
              <a:t>etc., </a:t>
            </a:r>
            <a:r>
              <a:rPr lang="en-US" b="1" dirty="0" err="1">
                <a:latin typeface="Trebuchet MS" panose="020B0603020202020204" pitchFamily="34" charset="0"/>
              </a:rPr>
              <a:t>este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alcătuit</a:t>
            </a:r>
            <a:r>
              <a:rPr lang="en-US" b="1" dirty="0">
                <a:latin typeface="Trebuchet MS" panose="020B0603020202020204" pitchFamily="34" charset="0"/>
              </a:rPr>
              <a:t> din </a:t>
            </a:r>
            <a:r>
              <a:rPr lang="en-US" b="1" dirty="0" err="1">
                <a:latin typeface="Trebuchet MS" panose="020B0603020202020204" pitchFamily="34" charset="0"/>
              </a:rPr>
              <a:t>particule</a:t>
            </a:r>
            <a:r>
              <a:rPr lang="en-US" b="1" dirty="0">
                <a:latin typeface="Trebuchet MS" panose="020B0603020202020204" pitchFamily="34" charset="0"/>
              </a:rPr>
              <a:t> minuscule </a:t>
            </a:r>
            <a:r>
              <a:rPr lang="en-US" b="1" dirty="0" err="1">
                <a:latin typeface="Trebuchet MS" panose="020B0603020202020204" pitchFamily="34" charset="0"/>
              </a:rPr>
              <a:t>numite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atomi</a:t>
            </a:r>
            <a:r>
              <a:rPr lang="en-US" b="1" dirty="0">
                <a:latin typeface="Trebuchet MS" panose="020B0603020202020204" pitchFamily="34" charset="0"/>
              </a:rPr>
              <a:t>. </a:t>
            </a:r>
            <a:r>
              <a:rPr lang="en-US" b="1" dirty="0" err="1">
                <a:latin typeface="Trebuchet MS" panose="020B0603020202020204" pitchFamily="34" charset="0"/>
              </a:rPr>
              <a:t>Acestea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sunt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atât</a:t>
            </a:r>
            <a:r>
              <a:rPr lang="en-US" b="1" dirty="0">
                <a:latin typeface="Trebuchet MS" panose="020B0603020202020204" pitchFamily="34" charset="0"/>
              </a:rPr>
              <a:t> de </a:t>
            </a:r>
            <a:r>
              <a:rPr lang="en-US" b="1" dirty="0" err="1">
                <a:latin typeface="Trebuchet MS" panose="020B0603020202020204" pitchFamily="34" charset="0"/>
              </a:rPr>
              <a:t>mici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încât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pe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vârful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unui</a:t>
            </a:r>
            <a:r>
              <a:rPr lang="en-US" b="1" dirty="0">
                <a:latin typeface="Trebuchet MS" panose="020B0603020202020204" pitchFamily="34" charset="0"/>
              </a:rPr>
              <a:t> ac </a:t>
            </a:r>
            <a:r>
              <a:rPr lang="en-US" b="1" dirty="0" err="1">
                <a:latin typeface="Trebuchet MS" panose="020B0603020202020204" pitchFamily="34" charset="0"/>
              </a:rPr>
              <a:t>ar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avea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loc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milioane</a:t>
            </a:r>
            <a:r>
              <a:rPr lang="en-US" b="1" dirty="0">
                <a:latin typeface="Trebuchet MS" panose="020B0603020202020204" pitchFamily="34" charset="0"/>
              </a:rPr>
              <a:t> de </a:t>
            </a:r>
            <a:r>
              <a:rPr lang="en-US" b="1" dirty="0" err="1">
                <a:latin typeface="Trebuchet MS" panose="020B0603020202020204" pitchFamily="34" charset="0"/>
              </a:rPr>
              <a:t>atomi</a:t>
            </a:r>
            <a:r>
              <a:rPr lang="en-US" b="1" dirty="0">
                <a:latin typeface="Trebuchet MS" panose="020B0603020202020204" pitchFamily="34" charset="0"/>
              </a:rPr>
              <a:t>. </a:t>
            </a:r>
            <a:r>
              <a:rPr lang="en-US" b="1" dirty="0" err="1">
                <a:latin typeface="Trebuchet MS" panose="020B0603020202020204" pitchFamily="34" charset="0"/>
              </a:rPr>
              <a:t>Unii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atomi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sunt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instabili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și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eliberează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energie</a:t>
            </a:r>
            <a:r>
              <a:rPr lang="en-US" b="1" dirty="0">
                <a:latin typeface="Trebuchet MS" panose="020B0603020202020204" pitchFamily="34" charset="0"/>
              </a:rPr>
              <a:t> sub </a:t>
            </a:r>
            <a:r>
              <a:rPr lang="en-US" b="1" dirty="0" err="1">
                <a:latin typeface="Trebuchet MS" panose="020B0603020202020204" pitchFamily="34" charset="0"/>
              </a:rPr>
              <a:t>formă</a:t>
            </a:r>
            <a:r>
              <a:rPr lang="en-US" b="1" dirty="0">
                <a:latin typeface="Trebuchet MS" panose="020B0603020202020204" pitchFamily="34" charset="0"/>
              </a:rPr>
              <a:t> de </a:t>
            </a:r>
            <a:r>
              <a:rPr lang="en-US" b="1" dirty="0" err="1">
                <a:latin typeface="Trebuchet MS" panose="020B0603020202020204" pitchFamily="34" charset="0"/>
              </a:rPr>
              <a:t>unde</a:t>
            </a:r>
            <a:r>
              <a:rPr lang="en-US" b="1" dirty="0">
                <a:latin typeface="Trebuchet MS" panose="020B0603020202020204" pitchFamily="34" charset="0"/>
              </a:rPr>
              <a:t> (</a:t>
            </a:r>
            <a:r>
              <a:rPr lang="en-US" b="1" dirty="0" err="1">
                <a:latin typeface="Trebuchet MS" panose="020B0603020202020204" pitchFamily="34" charset="0"/>
              </a:rPr>
              <a:t>radiații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gama</a:t>
            </a:r>
            <a:r>
              <a:rPr lang="en-US" b="1" dirty="0">
                <a:latin typeface="Trebuchet MS" panose="020B0603020202020204" pitchFamily="34" charset="0"/>
              </a:rPr>
              <a:t>) </a:t>
            </a:r>
            <a:r>
              <a:rPr lang="en-US" b="1" dirty="0" err="1">
                <a:latin typeface="Trebuchet MS" panose="020B0603020202020204" pitchFamily="34" charset="0"/>
              </a:rPr>
              <a:t>sau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particule</a:t>
            </a:r>
            <a:r>
              <a:rPr lang="en-US" b="1" dirty="0">
                <a:latin typeface="Trebuchet MS" panose="020B0603020202020204" pitchFamily="34" charset="0"/>
              </a:rPr>
              <a:t> (</a:t>
            </a:r>
            <a:r>
              <a:rPr lang="en-US" b="1" dirty="0" err="1">
                <a:latin typeface="Trebuchet MS" panose="020B0603020202020204" pitchFamily="34" charset="0"/>
              </a:rPr>
              <a:t>particule</a:t>
            </a:r>
            <a:r>
              <a:rPr lang="en-US" b="1" dirty="0">
                <a:latin typeface="Trebuchet MS" panose="020B0603020202020204" pitchFamily="34" charset="0"/>
              </a:rPr>
              <a:t> alfa </a:t>
            </a:r>
            <a:r>
              <a:rPr lang="en-US" b="1" dirty="0" err="1">
                <a:latin typeface="Trebuchet MS" panose="020B0603020202020204" pitchFamily="34" charset="0"/>
              </a:rPr>
              <a:t>și</a:t>
            </a:r>
            <a:r>
              <a:rPr lang="en-US" b="1" dirty="0">
                <a:latin typeface="Trebuchet MS" panose="020B0603020202020204" pitchFamily="34" charset="0"/>
              </a:rPr>
              <a:t> beta). </a:t>
            </a:r>
            <a:r>
              <a:rPr lang="en-US" b="1" dirty="0" err="1">
                <a:latin typeface="Trebuchet MS" panose="020B0603020202020204" pitchFamily="34" charset="0"/>
              </a:rPr>
              <a:t>Aceste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particule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sau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unde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reprezintă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radiațiile</a:t>
            </a:r>
            <a:r>
              <a:rPr lang="en-US" b="1" dirty="0">
                <a:latin typeface="Trebuchet MS" panose="020B0603020202020204" pitchFamily="34" charset="0"/>
              </a:rPr>
              <a:t>.</a:t>
            </a:r>
            <a:r>
              <a:rPr lang="en-US" dirty="0">
                <a:latin typeface="Trebuchet MS" panose="020B0603020202020204" pitchFamily="34" charset="0"/>
              </a:rPr>
              <a:t/>
            </a:r>
            <a:br>
              <a:rPr lang="en-US" dirty="0">
                <a:latin typeface="Trebuchet MS" panose="020B0603020202020204" pitchFamily="34" charset="0"/>
              </a:rPr>
            </a:b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2052" name="Picture 4" descr="European Atlas of Natural Rad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33792"/>
            <a:ext cx="5071719" cy="347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887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Wallpaper winter, the sky, clouds, snow, trees, sunset, building,  Chernobyl, Pripyat, architecture images for desktop, section город - 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14578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133350"/>
            <a:ext cx="4724400" cy="838199"/>
          </a:xfrm>
        </p:spPr>
        <p:txBody>
          <a:bodyPr>
            <a:noAutofit/>
          </a:bodyPr>
          <a:lstStyle/>
          <a:p>
            <a:r>
              <a:rPr lang="ro-RO" sz="1800" b="1" dirty="0" smtClean="0">
                <a:latin typeface="Trebuchet MS" panose="020B0603020202020204" pitchFamily="34" charset="0"/>
              </a:rPr>
              <a:t>Radiaţiile pot </a:t>
            </a:r>
            <a:r>
              <a:rPr lang="ro-RO" sz="1800" b="1" dirty="0">
                <a:latin typeface="Trebuchet MS" panose="020B0603020202020204" pitchFamily="34" charset="0"/>
              </a:rPr>
              <a:t>fi periculoase pentru om</a:t>
            </a:r>
            <a:r>
              <a:rPr lang="ro-RO" sz="1800" b="1" dirty="0" smtClean="0">
                <a:latin typeface="Trebuchet MS" panose="020B0603020202020204" pitchFamily="34" charset="0"/>
              </a:rPr>
              <a:t>.</a:t>
            </a:r>
          </a:p>
          <a:p>
            <a:r>
              <a:rPr lang="ro-RO" sz="1800" b="1" dirty="0">
                <a:latin typeface="Trebuchet MS" panose="020B0603020202020204" pitchFamily="34" charset="0"/>
              </a:rPr>
              <a:t>Gradul și severitatea radiației depinde de:</a:t>
            </a:r>
          </a:p>
          <a:p>
            <a:r>
              <a:rPr lang="en-US" sz="1800" b="1" dirty="0">
                <a:latin typeface="Trebuchet MS" panose="020B0603020202020204" pitchFamily="34" charset="0"/>
              </a:rPr>
              <a:t>•</a:t>
            </a:r>
            <a:r>
              <a:rPr lang="en-US" sz="1800" b="1" dirty="0" err="1">
                <a:latin typeface="Trebuchet MS" panose="020B0603020202020204" pitchFamily="34" charset="0"/>
              </a:rPr>
              <a:t>durata</a:t>
            </a:r>
            <a:r>
              <a:rPr lang="en-US" sz="1800" b="1" dirty="0">
                <a:latin typeface="Trebuchet MS" panose="020B0603020202020204" pitchFamily="34" charset="0"/>
              </a:rPr>
              <a:t> </a:t>
            </a:r>
            <a:r>
              <a:rPr lang="en-US" sz="1800" b="1" dirty="0" err="1">
                <a:latin typeface="Trebuchet MS" panose="020B0603020202020204" pitchFamily="34" charset="0"/>
              </a:rPr>
              <a:t>expunerii</a:t>
            </a:r>
            <a:endParaRPr lang="en-US" sz="1800" b="1" dirty="0">
              <a:latin typeface="Trebuchet MS" panose="020B0603020202020204" pitchFamily="34" charset="0"/>
            </a:endParaRPr>
          </a:p>
          <a:p>
            <a:r>
              <a:rPr lang="en-US" sz="1800" b="1" dirty="0">
                <a:latin typeface="Trebuchet MS" panose="020B0603020202020204" pitchFamily="34" charset="0"/>
              </a:rPr>
              <a:t>•</a:t>
            </a:r>
            <a:r>
              <a:rPr lang="en-US" sz="1800" b="1" dirty="0" err="1">
                <a:latin typeface="Trebuchet MS" panose="020B0603020202020204" pitchFamily="34" charset="0"/>
              </a:rPr>
              <a:t>intensitatea</a:t>
            </a:r>
            <a:r>
              <a:rPr lang="en-US" sz="1800" b="1" dirty="0">
                <a:latin typeface="Trebuchet MS" panose="020B0603020202020204" pitchFamily="34" charset="0"/>
              </a:rPr>
              <a:t> </a:t>
            </a:r>
            <a:r>
              <a:rPr lang="en-US" sz="1800" b="1" dirty="0" err="1">
                <a:latin typeface="Trebuchet MS" panose="020B0603020202020204" pitchFamily="34" charset="0"/>
              </a:rPr>
              <a:t>radiaţiilor</a:t>
            </a:r>
            <a:endParaRPr lang="en-US" sz="1800" b="1" dirty="0">
              <a:latin typeface="Trebuchet MS" panose="020B0603020202020204" pitchFamily="34" charset="0"/>
            </a:endParaRPr>
          </a:p>
          <a:p>
            <a:r>
              <a:rPr lang="en-US" sz="1800" b="1" dirty="0">
                <a:latin typeface="Trebuchet MS" panose="020B0603020202020204" pitchFamily="34" charset="0"/>
              </a:rPr>
              <a:t>•</a:t>
            </a:r>
            <a:r>
              <a:rPr lang="en-US" sz="1800" b="1" dirty="0" err="1">
                <a:latin typeface="Trebuchet MS" panose="020B0603020202020204" pitchFamily="34" charset="0"/>
              </a:rPr>
              <a:t>tipul</a:t>
            </a:r>
            <a:r>
              <a:rPr lang="en-US" sz="1800" b="1" dirty="0">
                <a:latin typeface="Trebuchet MS" panose="020B0603020202020204" pitchFamily="34" charset="0"/>
              </a:rPr>
              <a:t> </a:t>
            </a:r>
            <a:r>
              <a:rPr lang="en-US" sz="1800" b="1" dirty="0" err="1">
                <a:latin typeface="Trebuchet MS" panose="020B0603020202020204" pitchFamily="34" charset="0"/>
              </a:rPr>
              <a:t>radiaţiilor</a:t>
            </a:r>
            <a:endParaRPr lang="en-US" sz="1800" b="1" dirty="0">
              <a:latin typeface="Trebuchet MS" panose="020B0603020202020204" pitchFamily="34" charset="0"/>
            </a:endParaRPr>
          </a:p>
          <a:p>
            <a:endParaRPr lang="en-US" sz="1800" b="1" dirty="0">
              <a:latin typeface="Trebuchet MS" panose="020B0603020202020204" pitchFamily="34" charset="0"/>
            </a:endParaRPr>
          </a:p>
          <a:p>
            <a:endParaRPr lang="en-US" sz="1800" b="1" dirty="0">
              <a:latin typeface="Trebuchet MS" panose="020B0603020202020204" pitchFamily="34" charset="0"/>
            </a:endParaRPr>
          </a:p>
        </p:txBody>
      </p:sp>
      <p:pic>
        <p:nvPicPr>
          <p:cNvPr id="4098" name="Picture 2" descr="Ultraviolete: text, images, music, video | Glogster EDU - Interactive  multimedia post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3470" r="2509" b="4120"/>
          <a:stretch/>
        </p:blipFill>
        <p:spPr bwMode="auto">
          <a:xfrm>
            <a:off x="0" y="1885950"/>
            <a:ext cx="4242003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spre mituri și dezinformare în tehnologie. De ce nu sunt periculoase  pentru corpul uman radiațiile emise de telefoane și stațiile 5G - HotNews.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24" y="1885950"/>
            <a:ext cx="5138776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le:Nuclear symbol.sv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15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40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zimeters - Magazine » CHORNOBYL TOUR 2020 - trips to the Chornobyl  exclusion zone, to the Pripyat town, ChNPP. (ex. CHERNOBYL TOUR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217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istory in Two: Manned Nuclear Aircraft Program &gt; Air Force Materiel  Command &gt; Article Displ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0" b="16965"/>
          <a:stretch/>
        </p:blipFill>
        <p:spPr bwMode="auto">
          <a:xfrm>
            <a:off x="0" y="2154436"/>
            <a:ext cx="9144000" cy="300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927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ernobyl (2019) - Fire brigade at Chernobyl _ Episode 1 (online-video-cutter.com).m4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cute Radiation Sickness | SpringerLink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22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136</Words>
  <Application>Microsoft Office PowerPoint</Application>
  <PresentationFormat>On-screen Show (16:9)</PresentationFormat>
  <Paragraphs>15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Nasalization</vt:lpstr>
      <vt:lpstr>Trebuchet MS</vt:lpstr>
      <vt:lpstr>Calibri</vt:lpstr>
      <vt:lpstr>Meta Pro Medium</vt:lpstr>
      <vt:lpstr>Office Theme</vt:lpstr>
      <vt:lpstr>RADIOACTIVITATEA SI SIGURANTA POPULATIEI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Bibliografie: https://www.nuclearelectrica.ro/cne/relatii-publice/ghid-pentru-situatii-de-urgenta/protectia-la-radiatii/ http://www.anpm.ro/ro/efectele-radiatiilor-asupra-sanatatii-oamenilor https://www.nuclearelectrica.ro/cne/relatii-publice/ghid-pentru-situatii-de-urgenta/informatii-utile/ce-sunt-radiatiile/ YouTube Google Images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 Botoc</dc:creator>
  <cp:lastModifiedBy>Indi Botoc</cp:lastModifiedBy>
  <cp:revision>23</cp:revision>
  <dcterms:created xsi:type="dcterms:W3CDTF">2022-05-13T16:13:15Z</dcterms:created>
  <dcterms:modified xsi:type="dcterms:W3CDTF">2022-05-15T13:22:13Z</dcterms:modified>
</cp:coreProperties>
</file>