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82" r:id="rId3"/>
    <p:sldId id="286" r:id="rId4"/>
    <p:sldId id="277" r:id="rId5"/>
    <p:sldId id="284" r:id="rId6"/>
    <p:sldId id="285" r:id="rId7"/>
    <p:sldId id="281" r:id="rId8"/>
    <p:sldId id="267" r:id="rId9"/>
    <p:sldId id="287" r:id="rId10"/>
    <p:sldId id="257" r:id="rId11"/>
    <p:sldId id="289" r:id="rId12"/>
    <p:sldId id="278" r:id="rId13"/>
    <p:sldId id="279" r:id="rId14"/>
    <p:sldId id="280" r:id="rId15"/>
    <p:sldId id="268" r:id="rId16"/>
    <p:sldId id="288" r:id="rId17"/>
    <p:sldId id="266" r:id="rId18"/>
    <p:sldId id="269" r:id="rId19"/>
    <p:sldId id="262" r:id="rId20"/>
    <p:sldId id="261" r:id="rId21"/>
    <p:sldId id="258" r:id="rId22"/>
    <p:sldId id="273" r:id="rId23"/>
    <p:sldId id="283" r:id="rId24"/>
    <p:sldId id="272" r:id="rId25"/>
    <p:sldId id="275" r:id="rId26"/>
    <p:sldId id="260" r:id="rId27"/>
    <p:sldId id="259" r:id="rId28"/>
    <p:sldId id="276" r:id="rId29"/>
    <p:sldId id="29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82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7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289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494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86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449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123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05-Mar-20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0252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05-Mar-20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512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05-Mar-20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663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40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073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64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7039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2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79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11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05-Mar-20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70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05-Mar-20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0859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05-Mar-20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2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873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6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05-Mar-20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24355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05-Mar-20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82148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74859"/>
            <a:ext cx="9144000" cy="7632859"/>
          </a:xfrm>
          <a:prstGeom prst="rect">
            <a:avLst/>
          </a:prstGeom>
          <a:noFill/>
        </p:spPr>
        <p:txBody>
          <a:bodyPr wrap="square" rtlCol="0">
            <a:spAutoFit/>
          </a:bodyPr>
          <a:lstStyle/>
          <a:p>
            <a:pPr algn="ctr"/>
            <a:r>
              <a:rPr lang="en-US" sz="49000" dirty="0" smtClean="0">
                <a:solidFill>
                  <a:srgbClr val="FFFFFF"/>
                </a:solidFill>
                <a:latin typeface="Algerian" pitchFamily="82" charset="0"/>
              </a:rPr>
              <a:t>?</a:t>
            </a:r>
            <a:endParaRPr lang="en-US" sz="49000" dirty="0">
              <a:solidFill>
                <a:srgbClr val="FFFFFF"/>
              </a:solidFill>
              <a:latin typeface="Algerian" pitchFamily="82" charset="0"/>
            </a:endParaRPr>
          </a:p>
        </p:txBody>
      </p:sp>
    </p:spTree>
    <p:extLst>
      <p:ext uri="{BB962C8B-B14F-4D97-AF65-F5344CB8AC3E}">
        <p14:creationId xmlns:p14="http://schemas.microsoft.com/office/powerpoint/2010/main" val="3081803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889" y="0"/>
            <a:ext cx="4034111" cy="6858000"/>
          </a:xfrm>
          <a:prstGeom prst="rect">
            <a:avLst/>
          </a:prstGeom>
        </p:spPr>
      </p:pic>
      <p:sp>
        <p:nvSpPr>
          <p:cNvPr id="7" name="TextBox 6"/>
          <p:cNvSpPr txBox="1"/>
          <p:nvPr/>
        </p:nvSpPr>
        <p:spPr>
          <a:xfrm>
            <a:off x="76200" y="838200"/>
            <a:ext cx="4876800" cy="5016758"/>
          </a:xfrm>
          <a:prstGeom prst="rect">
            <a:avLst/>
          </a:prstGeom>
          <a:noFill/>
        </p:spPr>
        <p:txBody>
          <a:bodyPr wrap="square" rtlCol="0">
            <a:spAutoFit/>
          </a:bodyPr>
          <a:lstStyle/>
          <a:p>
            <a:pPr lvl="0" algn="just">
              <a:spcBef>
                <a:spcPct val="20000"/>
              </a:spcBef>
            </a:pPr>
            <a:r>
              <a:rPr lang="en-US" sz="3200" dirty="0" smtClean="0">
                <a:solidFill>
                  <a:srgbClr val="FFFFFF"/>
                </a:solidFill>
                <a:latin typeface="Cambria" pitchFamily="18" charset="0"/>
                <a:ea typeface="Cambria" pitchFamily="18" charset="0"/>
              </a:rPr>
              <a:t>	The </a:t>
            </a:r>
            <a:r>
              <a:rPr lang="en-US" sz="3200" dirty="0">
                <a:solidFill>
                  <a:srgbClr val="FFFFFF"/>
                </a:solidFill>
                <a:latin typeface="Cambria" pitchFamily="18" charset="0"/>
                <a:ea typeface="Cambria" pitchFamily="18" charset="0"/>
              </a:rPr>
              <a:t>A1 runs from New Change in the City of London at St. Paul's Cathedral to the </a:t>
            </a:r>
            <a:r>
              <a:rPr lang="en-US" sz="3200" dirty="0" err="1">
                <a:solidFill>
                  <a:srgbClr val="FFFFFF"/>
                </a:solidFill>
                <a:latin typeface="Cambria" pitchFamily="18" charset="0"/>
                <a:ea typeface="Cambria" pitchFamily="18" charset="0"/>
              </a:rPr>
              <a:t>centre</a:t>
            </a:r>
            <a:r>
              <a:rPr lang="en-US" sz="3200" dirty="0">
                <a:solidFill>
                  <a:srgbClr val="FFFFFF"/>
                </a:solidFill>
                <a:latin typeface="Cambria" pitchFamily="18" charset="0"/>
                <a:ea typeface="Cambria" pitchFamily="18" charset="0"/>
              </a:rPr>
              <a:t> of Edinburgh. The road skirts the remains of Sherwood Forest, and passes </a:t>
            </a:r>
            <a:r>
              <a:rPr lang="en-US" sz="3200" dirty="0" err="1">
                <a:solidFill>
                  <a:srgbClr val="FFFFFF"/>
                </a:solidFill>
                <a:latin typeface="Cambria" pitchFamily="18" charset="0"/>
                <a:ea typeface="Cambria" pitchFamily="18" charset="0"/>
              </a:rPr>
              <a:t>Catterick</a:t>
            </a:r>
            <a:r>
              <a:rPr lang="en-US" sz="3200" dirty="0">
                <a:solidFill>
                  <a:srgbClr val="FFFFFF"/>
                </a:solidFill>
                <a:latin typeface="Cambria" pitchFamily="18" charset="0"/>
                <a:ea typeface="Cambria" pitchFamily="18" charset="0"/>
              </a:rPr>
              <a:t> Garrison (largest British Army garrison in the world).</a:t>
            </a:r>
            <a:endParaRPr lang="en-US" sz="32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116996816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976938"/>
            <a:ext cx="5486400" cy="804862"/>
          </a:xfrm>
        </p:spPr>
        <p:txBody>
          <a:bodyPr>
            <a:normAutofit/>
          </a:bodyPr>
          <a:lstStyle/>
          <a:p>
            <a:pPr algn="ctr"/>
            <a:r>
              <a:rPr lang="en-US" sz="4000" dirty="0" smtClean="0">
                <a:solidFill>
                  <a:srgbClr val="FFFFFF"/>
                </a:solidFill>
                <a:latin typeface="Cambria" pitchFamily="18" charset="0"/>
                <a:ea typeface="Cambria" pitchFamily="18" charset="0"/>
              </a:rPr>
              <a:t>Single </a:t>
            </a:r>
            <a:r>
              <a:rPr lang="en-US" sz="4000" dirty="0" smtClean="0">
                <a:solidFill>
                  <a:srgbClr val="FFFFFF"/>
                </a:solidFill>
                <a:latin typeface="Cambria" pitchFamily="18" charset="0"/>
                <a:ea typeface="Cambria" pitchFamily="18" charset="0"/>
              </a:rPr>
              <a:t>carriageway</a:t>
            </a:r>
            <a:endParaRPr lang="en-US" sz="4000" dirty="0">
              <a:solidFill>
                <a:srgbClr val="FFC000"/>
              </a:solidFill>
              <a:latin typeface="Cambria" pitchFamily="18" charset="0"/>
              <a:ea typeface="Cambria"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734" y="227802"/>
            <a:ext cx="3810532" cy="5715798"/>
          </a:xfrm>
          <a:prstGeom prst="rect">
            <a:avLst/>
          </a:prstGeom>
        </p:spPr>
      </p:pic>
    </p:spTree>
    <p:extLst>
      <p:ext uri="{BB962C8B-B14F-4D97-AF65-F5344CB8AC3E}">
        <p14:creationId xmlns:p14="http://schemas.microsoft.com/office/powerpoint/2010/main" val="1055543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976938"/>
            <a:ext cx="5486400" cy="804862"/>
          </a:xfrm>
        </p:spPr>
        <p:txBody>
          <a:bodyPr>
            <a:normAutofit/>
          </a:bodyPr>
          <a:lstStyle/>
          <a:p>
            <a:pPr lvl="0" algn="ctr"/>
            <a:r>
              <a:rPr lang="en-US" sz="4000" dirty="0" smtClean="0">
                <a:solidFill>
                  <a:srgbClr val="FFFFFF"/>
                </a:solidFill>
                <a:latin typeface="Cambria" pitchFamily="18" charset="0"/>
                <a:ea typeface="Cambria" pitchFamily="18" charset="0"/>
              </a:rPr>
              <a:t>Dual </a:t>
            </a:r>
            <a:r>
              <a:rPr lang="en-US" sz="4000" dirty="0" smtClean="0">
                <a:solidFill>
                  <a:srgbClr val="FFFFFF"/>
                </a:solidFill>
                <a:latin typeface="Cambria" pitchFamily="18" charset="0"/>
                <a:ea typeface="Cambria" pitchFamily="18" charset="0"/>
              </a:rPr>
              <a:t>carriageway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734" y="227802"/>
            <a:ext cx="3810531" cy="5715798"/>
          </a:xfrm>
          <a:prstGeom prst="rect">
            <a:avLst/>
          </a:prstGeom>
        </p:spPr>
      </p:pic>
    </p:spTree>
    <p:extLst>
      <p:ext uri="{BB962C8B-B14F-4D97-AF65-F5344CB8AC3E}">
        <p14:creationId xmlns:p14="http://schemas.microsoft.com/office/powerpoint/2010/main" val="2781054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1792288" y="5976938"/>
            <a:ext cx="5486400" cy="804862"/>
          </a:xfrm>
        </p:spPr>
        <p:txBody>
          <a:bodyPr>
            <a:normAutofit/>
          </a:bodyPr>
          <a:lstStyle/>
          <a:p>
            <a:pPr lvl="0" algn="ctr"/>
            <a:r>
              <a:rPr lang="en-US" sz="4000" dirty="0" smtClean="0">
                <a:solidFill>
                  <a:srgbClr val="FFFFFF"/>
                </a:solidFill>
                <a:latin typeface="Cambria" pitchFamily="18" charset="0"/>
                <a:ea typeface="Cambria" pitchFamily="18" charset="0"/>
              </a:rPr>
              <a:t>Motorway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33" y="152400"/>
            <a:ext cx="7027335" cy="5715000"/>
          </a:xfrm>
          <a:prstGeom prst="rect">
            <a:avLst/>
          </a:prstGeom>
        </p:spPr>
      </p:pic>
    </p:spTree>
    <p:extLst>
      <p:ext uri="{BB962C8B-B14F-4D97-AF65-F5344CB8AC3E}">
        <p14:creationId xmlns:p14="http://schemas.microsoft.com/office/powerpoint/2010/main" val="2781054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lgn="just">
              <a:buNone/>
            </a:pPr>
            <a:r>
              <a:rPr lang="en-US" dirty="0">
                <a:solidFill>
                  <a:srgbClr val="FFFFFF"/>
                </a:solidFill>
                <a:latin typeface="Cambria" pitchFamily="18" charset="0"/>
                <a:ea typeface="Cambria" pitchFamily="18" charset="0"/>
              </a:rPr>
              <a:t>	I want to develop this topic because I think that roads, and also transport in general, are very important for the economy of every country. Therefore, I’ve chosen A1 because it is probably the most varied and fascinating route on the Motorway </a:t>
            </a:r>
            <a:r>
              <a:rPr lang="en-US" dirty="0" smtClean="0">
                <a:solidFill>
                  <a:srgbClr val="FFFFFF"/>
                </a:solidFill>
                <a:latin typeface="Cambria" pitchFamily="18" charset="0"/>
                <a:ea typeface="Cambria" pitchFamily="18" charset="0"/>
              </a:rPr>
              <a:t>Database. </a:t>
            </a:r>
            <a:r>
              <a:rPr lang="en-US" dirty="0">
                <a:solidFill>
                  <a:srgbClr val="FFFFFF"/>
                </a:solidFill>
                <a:latin typeface="Cambria" pitchFamily="18" charset="0"/>
                <a:ea typeface="Cambria" pitchFamily="18" charset="0"/>
              </a:rPr>
              <a:t>There are, if you're sufficiently interested, whole books and websites exclusively about the A1's history and place in British culture. In terms of highway engineering this variety translates into </a:t>
            </a:r>
            <a:r>
              <a:rPr lang="en-US" i="1" dirty="0">
                <a:solidFill>
                  <a:srgbClr val="FFFFFF"/>
                </a:solidFill>
                <a:latin typeface="Cambria" pitchFamily="18" charset="0"/>
                <a:ea typeface="Cambria" pitchFamily="18" charset="0"/>
              </a:rPr>
              <a:t>inconsistency</a:t>
            </a:r>
            <a:r>
              <a:rPr lang="en-US" dirty="0">
                <a:solidFill>
                  <a:srgbClr val="FFFFFF"/>
                </a:solidFill>
                <a:latin typeface="Cambria" pitchFamily="18" charset="0"/>
                <a:ea typeface="Cambria" pitchFamily="18" charset="0"/>
              </a:rPr>
              <a:t>, running the whole way from the single-carriageway rural highway along the Scottish coast to the choked dual carriageway of the Newcastle Western Bypass and the eerily quiet eight-lane motorway </a:t>
            </a:r>
            <a:r>
              <a:rPr lang="en-US" dirty="0" smtClean="0">
                <a:solidFill>
                  <a:srgbClr val="FFFFFF"/>
                </a:solidFill>
                <a:latin typeface="Cambria" pitchFamily="18" charset="0"/>
                <a:ea typeface="Cambria" pitchFamily="18" charset="0"/>
              </a:rPr>
              <a:t>across </a:t>
            </a:r>
            <a:r>
              <a:rPr lang="en-US" dirty="0">
                <a:solidFill>
                  <a:srgbClr val="FFFFFF"/>
                </a:solidFill>
                <a:latin typeface="Cambria" pitchFamily="18" charset="0"/>
                <a:ea typeface="Cambria" pitchFamily="18" charset="0"/>
              </a:rPr>
              <a:t>the </a:t>
            </a:r>
            <a:r>
              <a:rPr lang="en-US" dirty="0" err="1">
                <a:solidFill>
                  <a:srgbClr val="FFFFFF"/>
                </a:solidFill>
                <a:latin typeface="Cambria" pitchFamily="18" charset="0"/>
                <a:ea typeface="Cambria" pitchFamily="18" charset="0"/>
              </a:rPr>
              <a:t>Cambridgeshire</a:t>
            </a:r>
            <a:r>
              <a:rPr lang="en-US" dirty="0">
                <a:solidFill>
                  <a:srgbClr val="FFFFFF"/>
                </a:solidFill>
                <a:latin typeface="Cambria" pitchFamily="18" charset="0"/>
                <a:ea typeface="Cambria" pitchFamily="18" charset="0"/>
              </a:rPr>
              <a:t> countryside.</a:t>
            </a:r>
          </a:p>
        </p:txBody>
      </p:sp>
    </p:spTree>
    <p:extLst>
      <p:ext uri="{BB962C8B-B14F-4D97-AF65-F5344CB8AC3E}">
        <p14:creationId xmlns:p14="http://schemas.microsoft.com/office/powerpoint/2010/main" val="2902371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80041"/>
          </a:xfrm>
          <a:prstGeom prst="rect">
            <a:avLst/>
          </a:prstGeom>
        </p:spPr>
      </p:pic>
      <p:sp>
        <p:nvSpPr>
          <p:cNvPr id="3" name="TextBox 2"/>
          <p:cNvSpPr txBox="1"/>
          <p:nvPr/>
        </p:nvSpPr>
        <p:spPr>
          <a:xfrm>
            <a:off x="0" y="6197025"/>
            <a:ext cx="9144000" cy="584775"/>
          </a:xfrm>
          <a:prstGeom prst="rect">
            <a:avLst/>
          </a:prstGeom>
          <a:noFill/>
        </p:spPr>
        <p:txBody>
          <a:bodyPr wrap="square" rtlCol="0">
            <a:spAutoFit/>
          </a:bodyPr>
          <a:lstStyle/>
          <a:p>
            <a:pPr algn="ctr"/>
            <a:r>
              <a:rPr lang="en-US" sz="3200" dirty="0" smtClean="0">
                <a:solidFill>
                  <a:srgbClr val="FFFFFF"/>
                </a:solidFill>
                <a:latin typeface="Cambria" pitchFamily="18" charset="0"/>
                <a:ea typeface="Cambria" pitchFamily="18" charset="0"/>
              </a:rPr>
              <a:t>A1(M) near Cambridge</a:t>
            </a:r>
            <a:endParaRPr lang="en-US" sz="32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7502737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720" y="1722120"/>
            <a:ext cx="3383280" cy="33832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3977"/>
            <a:ext cx="5760720" cy="33814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05400"/>
            <a:ext cx="1024991" cy="17373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9504" y="0"/>
            <a:ext cx="1024992" cy="17373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009" y="5120640"/>
            <a:ext cx="1024991" cy="173736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9009" y="0"/>
            <a:ext cx="1024991" cy="173736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024991" cy="173736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9505" y="5120640"/>
            <a:ext cx="1024991" cy="1737360"/>
          </a:xfrm>
          <a:prstGeom prst="rect">
            <a:avLst/>
          </a:prstGeom>
        </p:spPr>
      </p:pic>
    </p:spTree>
    <p:extLst>
      <p:ext uri="{BB962C8B-B14F-4D97-AF65-F5344CB8AC3E}">
        <p14:creationId xmlns:p14="http://schemas.microsoft.com/office/powerpoint/2010/main" val="384281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buNone/>
            </a:pPr>
            <a:r>
              <a:rPr lang="en-US" sz="1100" dirty="0" smtClean="0">
                <a:solidFill>
                  <a:srgbClr val="FFFFFF"/>
                </a:solidFill>
                <a:latin typeface="Cambria" pitchFamily="18" charset="0"/>
                <a:ea typeface="Cambria" pitchFamily="18" charset="0"/>
              </a:rPr>
              <a:t>	</a:t>
            </a:r>
          </a:p>
          <a:p>
            <a:pPr marL="0" indent="0" algn="just">
              <a:buNone/>
            </a:pPr>
            <a:r>
              <a:rPr lang="en-US" dirty="0" smtClean="0">
                <a:solidFill>
                  <a:srgbClr val="FFFFFF"/>
                </a:solidFill>
                <a:latin typeface="Cambria" pitchFamily="18" charset="0"/>
                <a:ea typeface="Cambria" pitchFamily="18" charset="0"/>
              </a:rPr>
              <a:t>	It </a:t>
            </a:r>
            <a:r>
              <a:rPr lang="en-US" dirty="0">
                <a:solidFill>
                  <a:srgbClr val="FFFFFF"/>
                </a:solidFill>
                <a:latin typeface="Cambria" pitchFamily="18" charset="0"/>
                <a:ea typeface="Cambria" pitchFamily="18" charset="0"/>
              </a:rPr>
              <a:t>was designated by the Ministry of Transport in 1921, and for much of its route it followed various </a:t>
            </a:r>
            <a:r>
              <a:rPr lang="en-US" dirty="0" smtClean="0">
                <a:solidFill>
                  <a:srgbClr val="FFFFFF"/>
                </a:solidFill>
                <a:latin typeface="Cambria" pitchFamily="18" charset="0"/>
                <a:ea typeface="Cambria" pitchFamily="18" charset="0"/>
              </a:rPr>
              <a:t>parts </a:t>
            </a:r>
            <a:r>
              <a:rPr lang="en-US" dirty="0">
                <a:solidFill>
                  <a:srgbClr val="FFFFFF"/>
                </a:solidFill>
                <a:latin typeface="Cambria" pitchFamily="18" charset="0"/>
                <a:ea typeface="Cambria" pitchFamily="18" charset="0"/>
              </a:rPr>
              <a:t>of the historic Great North Road, the main deviation being </a:t>
            </a:r>
            <a:r>
              <a:rPr lang="en-US" dirty="0" smtClean="0">
                <a:solidFill>
                  <a:srgbClr val="FFFFFF"/>
                </a:solidFill>
                <a:latin typeface="Cambria" pitchFamily="18" charset="0"/>
                <a:ea typeface="Cambria" pitchFamily="18" charset="0"/>
              </a:rPr>
              <a:t>in New Yorkshire region. </a:t>
            </a:r>
            <a:r>
              <a:rPr lang="en-US" dirty="0">
                <a:solidFill>
                  <a:srgbClr val="FFFFFF"/>
                </a:solidFill>
                <a:latin typeface="Cambria" pitchFamily="18" charset="0"/>
                <a:ea typeface="Cambria" pitchFamily="18" charset="0"/>
              </a:rPr>
              <a:t>The course of the A1 has changed where towns or villages have been bypassed, and where new </a:t>
            </a:r>
            <a:r>
              <a:rPr lang="en-US" dirty="0" err="1" smtClean="0">
                <a:solidFill>
                  <a:srgbClr val="FFFFFF"/>
                </a:solidFill>
                <a:latin typeface="Cambria" pitchFamily="18" charset="0"/>
                <a:ea typeface="Cambria" pitchFamily="18" charset="0"/>
              </a:rPr>
              <a:t>alignements</a:t>
            </a:r>
            <a:r>
              <a:rPr lang="en-US" dirty="0" smtClean="0">
                <a:solidFill>
                  <a:srgbClr val="FFFFFF"/>
                </a:solidFill>
                <a:latin typeface="Cambria" pitchFamily="18" charset="0"/>
                <a:ea typeface="Cambria" pitchFamily="18" charset="0"/>
              </a:rPr>
              <a:t> </a:t>
            </a:r>
            <a:r>
              <a:rPr lang="en-US" dirty="0">
                <a:solidFill>
                  <a:srgbClr val="FFFFFF"/>
                </a:solidFill>
                <a:latin typeface="Cambria" pitchFamily="18" charset="0"/>
                <a:ea typeface="Cambria" pitchFamily="18" charset="0"/>
              </a:rPr>
              <a:t>have taken a slightly different route. Several sections of the route have been upgraded to motorway standard and designated A1(M). Between the M25 (near London) and the A696 (near Newcastle upon Tyne) the road has been designated as part of the unsigned </a:t>
            </a:r>
            <a:r>
              <a:rPr lang="en-US" dirty="0" err="1">
                <a:solidFill>
                  <a:srgbClr val="FFFFFF"/>
                </a:solidFill>
                <a:latin typeface="Cambria" pitchFamily="18" charset="0"/>
                <a:ea typeface="Cambria" pitchFamily="18" charset="0"/>
              </a:rPr>
              <a:t>Euroroute</a:t>
            </a:r>
            <a:r>
              <a:rPr lang="en-US" dirty="0">
                <a:solidFill>
                  <a:srgbClr val="FFFFFF"/>
                </a:solidFill>
                <a:latin typeface="Cambria" pitchFamily="18" charset="0"/>
                <a:ea typeface="Cambria" pitchFamily="18" charset="0"/>
              </a:rPr>
              <a:t> E15 from </a:t>
            </a:r>
            <a:r>
              <a:rPr lang="en-US" dirty="0" smtClean="0">
                <a:solidFill>
                  <a:srgbClr val="FFFFFF"/>
                </a:solidFill>
                <a:latin typeface="Cambria" pitchFamily="18" charset="0"/>
                <a:ea typeface="Cambria" pitchFamily="18" charset="0"/>
              </a:rPr>
              <a:t>Northern Scotland </a:t>
            </a:r>
            <a:r>
              <a:rPr lang="en-US" dirty="0">
                <a:solidFill>
                  <a:srgbClr val="FFFFFF"/>
                </a:solidFill>
                <a:latin typeface="Cambria" pitchFamily="18" charset="0"/>
                <a:ea typeface="Cambria" pitchFamily="18" charset="0"/>
              </a:rPr>
              <a:t>to </a:t>
            </a:r>
            <a:r>
              <a:rPr lang="en-US" dirty="0" smtClean="0">
                <a:solidFill>
                  <a:srgbClr val="FFFFFF"/>
                </a:solidFill>
                <a:latin typeface="Cambria" pitchFamily="18" charset="0"/>
                <a:ea typeface="Cambria" pitchFamily="18" charset="0"/>
              </a:rPr>
              <a:t>Southern Spain.</a:t>
            </a:r>
            <a:endParaRPr lang="en-US"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3403554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482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32692"/>
            <a:ext cx="4572000" cy="3077308"/>
          </a:xfrm>
          <a:prstGeom prst="rect">
            <a:avLst/>
          </a:prstGeom>
        </p:spPr>
      </p:pic>
      <p:sp>
        <p:nvSpPr>
          <p:cNvPr id="4" name="TextBox 3"/>
          <p:cNvSpPr txBox="1"/>
          <p:nvPr/>
        </p:nvSpPr>
        <p:spPr>
          <a:xfrm>
            <a:off x="0" y="4965918"/>
            <a:ext cx="9144000" cy="1815882"/>
          </a:xfrm>
          <a:prstGeom prst="rect">
            <a:avLst/>
          </a:prstGeom>
          <a:noFill/>
        </p:spPr>
        <p:txBody>
          <a:bodyPr wrap="square" rtlCol="0">
            <a:spAutoFit/>
          </a:bodyPr>
          <a:lstStyle/>
          <a:p>
            <a:pPr algn="just"/>
            <a:r>
              <a:rPr lang="en-US" sz="2800" dirty="0" smtClean="0">
                <a:solidFill>
                  <a:srgbClr val="FFFFFF"/>
                </a:solidFill>
                <a:latin typeface="Cambria" pitchFamily="18" charset="0"/>
                <a:ea typeface="Cambria" pitchFamily="18" charset="0"/>
              </a:rPr>
              <a:t>“</a:t>
            </a:r>
            <a:r>
              <a:rPr lang="en-US" sz="2800" dirty="0" smtClean="0">
                <a:solidFill>
                  <a:srgbClr val="FFFFFF"/>
                </a:solidFill>
                <a:latin typeface="Cambria" pitchFamily="18" charset="0"/>
                <a:ea typeface="Cambria" pitchFamily="18" charset="0"/>
              </a:rPr>
              <a:t>On </a:t>
            </a:r>
            <a:r>
              <a:rPr lang="en-US" sz="2800" dirty="0">
                <a:solidFill>
                  <a:srgbClr val="FFFFFF"/>
                </a:solidFill>
                <a:latin typeface="Cambria" pitchFamily="18" charset="0"/>
                <a:ea typeface="Cambria" pitchFamily="18" charset="0"/>
              </a:rPr>
              <a:t>22 December 1965, with the best of Government intentions, British motorists found themselves under a blanket 70mph speed limit on all roads without an existing lower limit</a:t>
            </a:r>
            <a:r>
              <a:rPr lang="en-US" sz="2800" dirty="0" smtClean="0">
                <a:solidFill>
                  <a:srgbClr val="FFFFFF"/>
                </a:solidFill>
                <a:latin typeface="Cambria" pitchFamily="18" charset="0"/>
                <a:ea typeface="Cambria" pitchFamily="18" charset="0"/>
              </a:rPr>
              <a:t>.”</a:t>
            </a:r>
            <a:endParaRPr lang="en-US" sz="2800" dirty="0">
              <a:solidFill>
                <a:srgbClr val="FFFFFF"/>
              </a:solidFill>
              <a:latin typeface="Cambria" pitchFamily="18" charset="0"/>
              <a:ea typeface="Cambria" pitchFamily="18" charset="0"/>
            </a:endParaRPr>
          </a:p>
        </p:txBody>
      </p:sp>
      <p:sp>
        <p:nvSpPr>
          <p:cNvPr id="5" name="TextBox 4"/>
          <p:cNvSpPr txBox="1"/>
          <p:nvPr/>
        </p:nvSpPr>
        <p:spPr>
          <a:xfrm>
            <a:off x="4572000" y="3897868"/>
            <a:ext cx="4572000" cy="353943"/>
          </a:xfrm>
          <a:prstGeom prst="rect">
            <a:avLst/>
          </a:prstGeom>
          <a:noFill/>
        </p:spPr>
        <p:txBody>
          <a:bodyPr wrap="square" rtlCol="0">
            <a:spAutoFit/>
          </a:bodyPr>
          <a:lstStyle/>
          <a:p>
            <a:pPr algn="ctr"/>
            <a:r>
              <a:rPr lang="en-US" sz="1700" dirty="0" smtClean="0">
                <a:solidFill>
                  <a:srgbClr val="FFFFFF"/>
                </a:solidFill>
                <a:latin typeface="Cambria" pitchFamily="18" charset="0"/>
                <a:ea typeface="Cambria" pitchFamily="18" charset="0"/>
              </a:rPr>
              <a:t>Harold Wilson, former British prime-minister</a:t>
            </a:r>
            <a:endParaRPr lang="en-US" sz="17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365415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amford gets new bypass (196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181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2200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0763"/>
          </a:xfrm>
          <a:prstGeom prst="rect">
            <a:avLst/>
          </a:prstGeom>
        </p:spPr>
      </p:pic>
      <p:sp>
        <p:nvSpPr>
          <p:cNvPr id="3" name="TextBox 2"/>
          <p:cNvSpPr txBox="1"/>
          <p:nvPr/>
        </p:nvSpPr>
        <p:spPr>
          <a:xfrm>
            <a:off x="0" y="6197025"/>
            <a:ext cx="9144000" cy="584775"/>
          </a:xfrm>
          <a:prstGeom prst="rect">
            <a:avLst/>
          </a:prstGeom>
          <a:noFill/>
        </p:spPr>
        <p:txBody>
          <a:bodyPr wrap="square" rtlCol="0">
            <a:spAutoFit/>
          </a:bodyPr>
          <a:lstStyle/>
          <a:p>
            <a:pPr algn="ctr"/>
            <a:r>
              <a:rPr lang="en-US" sz="3200" dirty="0" smtClean="0">
                <a:solidFill>
                  <a:srgbClr val="FFFFFF"/>
                </a:solidFill>
                <a:latin typeface="Cambria" pitchFamily="18" charset="0"/>
                <a:ea typeface="Cambria" pitchFamily="18" charset="0"/>
              </a:rPr>
              <a:t>A1 near Stamford, Lincolnshire</a:t>
            </a:r>
            <a:endParaRPr lang="en-US" sz="32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2770926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lgn="just">
              <a:buNone/>
            </a:pPr>
            <a:r>
              <a:rPr lang="en-US" dirty="0" smtClean="0">
                <a:solidFill>
                  <a:srgbClr val="FFFFFF"/>
                </a:solidFill>
                <a:latin typeface="Cambria" pitchFamily="18" charset="0"/>
                <a:ea typeface="Cambria" pitchFamily="18" charset="0"/>
              </a:rPr>
              <a:t>	</a:t>
            </a:r>
            <a:r>
              <a:rPr lang="en-US" dirty="0" smtClean="0">
                <a:solidFill>
                  <a:srgbClr val="FFFFFF"/>
                </a:solidFill>
                <a:latin typeface="Cambria" pitchFamily="18" charset="0"/>
                <a:ea typeface="Cambria" pitchFamily="18" charset="0"/>
              </a:rPr>
              <a:t>The </a:t>
            </a:r>
            <a:r>
              <a:rPr lang="en-US" dirty="0">
                <a:solidFill>
                  <a:srgbClr val="FFFFFF"/>
                </a:solidFill>
                <a:latin typeface="Cambria" pitchFamily="18" charset="0"/>
                <a:ea typeface="Cambria" pitchFamily="18" charset="0"/>
              </a:rPr>
              <a:t>inns on the road, many of which still survive, were staging posts on the coach routes, providing accommodation, stabling for the horses and replacement mounts. Few of the surviving coaching inns can be seen while driving on the A1, because the modern route now bypasses the towns with the inns</a:t>
            </a:r>
            <a:r>
              <a:rPr lang="en-US" dirty="0">
                <a:latin typeface="Cambria" pitchFamily="18" charset="0"/>
                <a:ea typeface="Cambria" pitchFamily="18" charset="0"/>
              </a:rPr>
              <a:t>.</a:t>
            </a:r>
          </a:p>
          <a:p>
            <a:pPr marL="0" indent="0" algn="just">
              <a:buNone/>
            </a:pPr>
            <a:r>
              <a:rPr lang="en-US" dirty="0" smtClean="0">
                <a:solidFill>
                  <a:srgbClr val="FFFFFF"/>
                </a:solidFill>
                <a:latin typeface="Cambria" pitchFamily="18" charset="0"/>
                <a:ea typeface="Cambria" pitchFamily="18" charset="0"/>
              </a:rPr>
              <a:t>	Scotch </a:t>
            </a:r>
            <a:r>
              <a:rPr lang="en-US" dirty="0" smtClean="0">
                <a:solidFill>
                  <a:srgbClr val="FFFFFF"/>
                </a:solidFill>
                <a:latin typeface="Cambria" pitchFamily="18" charset="0"/>
                <a:ea typeface="Cambria" pitchFamily="18" charset="0"/>
              </a:rPr>
              <a:t>Corner, in North Yorkshire, marks the point where before the M6 was built the traffic for Glasgow and the west of Scotland diverged from that for Edinburgh. As well as a hotel there have been a variety of sites for the transport café, now subsumed as a motorway services.</a:t>
            </a:r>
          </a:p>
          <a:p>
            <a:pPr marL="0" indent="0" algn="just">
              <a:buNone/>
            </a:pPr>
            <a:endParaRPr lang="en-US" dirty="0" smtClean="0">
              <a:solidFill>
                <a:srgbClr val="FFFFFF"/>
              </a:solidFill>
              <a:latin typeface="Cambria" pitchFamily="18" charset="0"/>
              <a:ea typeface="Cambria" pitchFamily="18" charset="0"/>
            </a:endParaRPr>
          </a:p>
          <a:p>
            <a:pPr marL="0" indent="0" algn="just">
              <a:buNone/>
            </a:pPr>
            <a:endParaRPr lang="en-US"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139821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78378"/>
          </a:xfrm>
          <a:prstGeom prst="rect">
            <a:avLst/>
          </a:prstGeom>
        </p:spPr>
      </p:pic>
      <p:sp>
        <p:nvSpPr>
          <p:cNvPr id="3" name="TextBox 2"/>
          <p:cNvSpPr txBox="1"/>
          <p:nvPr/>
        </p:nvSpPr>
        <p:spPr>
          <a:xfrm>
            <a:off x="0" y="6150114"/>
            <a:ext cx="9144000" cy="707886"/>
          </a:xfrm>
          <a:prstGeom prst="rect">
            <a:avLst/>
          </a:prstGeom>
          <a:noFill/>
        </p:spPr>
        <p:txBody>
          <a:bodyPr wrap="square" rtlCol="0">
            <a:spAutoFit/>
          </a:bodyPr>
          <a:lstStyle/>
          <a:p>
            <a:pPr algn="ctr"/>
            <a:r>
              <a:rPr lang="en-US" sz="4000" dirty="0" smtClean="0">
                <a:solidFill>
                  <a:srgbClr val="FFFFFF"/>
                </a:solidFill>
                <a:latin typeface="Cambria" pitchFamily="18" charset="0"/>
                <a:ea typeface="Cambria" pitchFamily="18" charset="0"/>
              </a:rPr>
              <a:t>The Scotch Corner Hotel</a:t>
            </a:r>
            <a:endParaRPr lang="en-US" sz="40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1304273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978" y="0"/>
            <a:ext cx="6800045" cy="6035040"/>
          </a:xfrm>
          <a:prstGeom prst="rect">
            <a:avLst/>
          </a:prstGeom>
        </p:spPr>
      </p:pic>
      <p:sp>
        <p:nvSpPr>
          <p:cNvPr id="3" name="TextBox 2"/>
          <p:cNvSpPr txBox="1"/>
          <p:nvPr/>
        </p:nvSpPr>
        <p:spPr>
          <a:xfrm>
            <a:off x="0" y="6096000"/>
            <a:ext cx="9144000" cy="523220"/>
          </a:xfrm>
          <a:prstGeom prst="rect">
            <a:avLst/>
          </a:prstGeom>
          <a:noFill/>
        </p:spPr>
        <p:txBody>
          <a:bodyPr wrap="square" rtlCol="0">
            <a:spAutoFit/>
          </a:bodyPr>
          <a:lstStyle/>
          <a:p>
            <a:pPr algn="ctr"/>
            <a:r>
              <a:rPr lang="en-US" sz="2800" dirty="0" smtClean="0">
                <a:solidFill>
                  <a:srgbClr val="FFFFFF"/>
                </a:solidFill>
                <a:latin typeface="Cambria" pitchFamily="18" charset="0"/>
                <a:ea typeface="Cambria" pitchFamily="18" charset="0"/>
              </a:rPr>
              <a:t>An old inn in West Yorkshire, on the former A1 road</a:t>
            </a:r>
            <a:endParaRPr lang="en-US" sz="28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1291965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buNone/>
            </a:pPr>
            <a:r>
              <a:rPr lang="en-US" sz="1100" dirty="0" smtClean="0">
                <a:solidFill>
                  <a:srgbClr val="FFFFFF"/>
                </a:solidFill>
                <a:latin typeface="Cambria" pitchFamily="18" charset="0"/>
                <a:ea typeface="Cambria" pitchFamily="18" charset="0"/>
              </a:rPr>
              <a:t>	</a:t>
            </a:r>
          </a:p>
          <a:p>
            <a:pPr marL="0" indent="0" algn="just">
              <a:buNone/>
            </a:pPr>
            <a:r>
              <a:rPr lang="en-US" dirty="0" smtClean="0">
                <a:solidFill>
                  <a:srgbClr val="FFFFFF"/>
                </a:solidFill>
                <a:latin typeface="Cambria" pitchFamily="18" charset="0"/>
                <a:ea typeface="Cambria" pitchFamily="18" charset="0"/>
              </a:rPr>
              <a:t>	Most of the English section of the A1 is a series of alternating sections of primary route, dual carriageway and motorway. From Newcastle upon Tyne to Edinburgh it is a trunk road with alternating sections of dual and single carriageway. The non-motorway sections do not have junction numbers.</a:t>
            </a:r>
          </a:p>
          <a:p>
            <a:pPr marL="0" indent="0" algn="just">
              <a:buNone/>
            </a:pPr>
            <a:r>
              <a:rPr lang="en-US" dirty="0" smtClean="0">
                <a:solidFill>
                  <a:srgbClr val="FFFFFF"/>
                </a:solidFill>
                <a:latin typeface="Cambria" pitchFamily="18" charset="0"/>
                <a:ea typeface="Cambria" pitchFamily="18" charset="0"/>
              </a:rPr>
              <a:t>	Plans </a:t>
            </a:r>
            <a:r>
              <a:rPr lang="en-US" dirty="0" smtClean="0">
                <a:solidFill>
                  <a:srgbClr val="FFFFFF"/>
                </a:solidFill>
                <a:latin typeface="Cambria" pitchFamily="18" charset="0"/>
                <a:ea typeface="Cambria" pitchFamily="18" charset="0"/>
              </a:rPr>
              <a:t>to dual the single carriageway section of road north of Newcastle upon Tyne were shelved in 2006 as they were not considered a regional priority by central government</a:t>
            </a:r>
            <a:r>
              <a:rPr lang="en-US" dirty="0" smtClean="0">
                <a:solidFill>
                  <a:srgbClr val="FFFFFF"/>
                </a:solidFill>
                <a:latin typeface="Cambria" pitchFamily="18" charset="0"/>
                <a:ea typeface="Cambria" pitchFamily="18" charset="0"/>
              </a:rPr>
              <a:t>. The main road of the UK is not as important as ... the A1.</a:t>
            </a:r>
            <a:endParaRPr lang="en-US" dirty="0" smtClean="0">
              <a:solidFill>
                <a:srgbClr val="FFFFFF"/>
              </a:solidFill>
              <a:latin typeface="Cambria" pitchFamily="18" charset="0"/>
              <a:ea typeface="Cambria" pitchFamily="18" charset="0"/>
            </a:endParaRPr>
          </a:p>
          <a:p>
            <a:pPr marL="0" indent="0" algn="just">
              <a:buNone/>
            </a:pPr>
            <a:endParaRPr lang="en-US" dirty="0" smtClean="0">
              <a:solidFill>
                <a:srgbClr val="FFFFFF"/>
              </a:solidFill>
              <a:latin typeface="Cambria" pitchFamily="18" charset="0"/>
              <a:ea typeface="Cambria" pitchFamily="18" charset="0"/>
            </a:endParaRPr>
          </a:p>
          <a:p>
            <a:pPr marL="0" indent="0" algn="just">
              <a:buNone/>
            </a:pPr>
            <a:endParaRPr lang="en-US"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428080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0047"/>
          </a:xfrm>
          <a:prstGeom prst="rect">
            <a:avLst/>
          </a:prstGeom>
        </p:spPr>
      </p:pic>
      <p:sp>
        <p:nvSpPr>
          <p:cNvPr id="3" name="TextBox 2"/>
          <p:cNvSpPr txBox="1"/>
          <p:nvPr/>
        </p:nvSpPr>
        <p:spPr>
          <a:xfrm>
            <a:off x="0" y="6172200"/>
            <a:ext cx="9144000" cy="584775"/>
          </a:xfrm>
          <a:prstGeom prst="rect">
            <a:avLst/>
          </a:prstGeom>
          <a:noFill/>
        </p:spPr>
        <p:txBody>
          <a:bodyPr wrap="square" rtlCol="0">
            <a:spAutoFit/>
          </a:bodyPr>
          <a:lstStyle/>
          <a:p>
            <a:pPr algn="ctr"/>
            <a:r>
              <a:rPr lang="en-US" sz="3200" dirty="0" smtClean="0">
                <a:solidFill>
                  <a:srgbClr val="FFFFFF"/>
                </a:solidFill>
                <a:latin typeface="Cambria" pitchFamily="18" charset="0"/>
                <a:ea typeface="Cambria" pitchFamily="18" charset="0"/>
              </a:rPr>
              <a:t>A1 near the border between England and Scotland</a:t>
            </a:r>
            <a:endParaRPr lang="en-US" sz="32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300561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400" cy="6400800"/>
          </a:xfrm>
          <a:prstGeom prst="rect">
            <a:avLst/>
          </a:prstGeom>
        </p:spPr>
      </p:pic>
      <p:sp>
        <p:nvSpPr>
          <p:cNvPr id="3" name="TextBox 2"/>
          <p:cNvSpPr txBox="1"/>
          <p:nvPr/>
        </p:nvSpPr>
        <p:spPr>
          <a:xfrm>
            <a:off x="0" y="6334780"/>
            <a:ext cx="9144000" cy="523220"/>
          </a:xfrm>
          <a:prstGeom prst="rect">
            <a:avLst/>
          </a:prstGeom>
          <a:noFill/>
        </p:spPr>
        <p:txBody>
          <a:bodyPr wrap="square" rtlCol="0">
            <a:spAutoFit/>
          </a:bodyPr>
          <a:lstStyle/>
          <a:p>
            <a:pPr algn="ctr"/>
            <a:r>
              <a:rPr lang="en-US" sz="2800" dirty="0" smtClean="0">
                <a:solidFill>
                  <a:srgbClr val="FFFFFF"/>
                </a:solidFill>
                <a:latin typeface="Cambria" pitchFamily="18" charset="0"/>
                <a:ea typeface="Cambria" pitchFamily="18" charset="0"/>
              </a:rPr>
              <a:t>A1 near the North Sea (Scotland)</a:t>
            </a:r>
            <a:endParaRPr lang="en-US" sz="28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323496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28600"/>
            <a:ext cx="4724400" cy="6629400"/>
          </a:xfrm>
        </p:spPr>
        <p:txBody>
          <a:bodyPr>
            <a:noAutofit/>
          </a:bodyPr>
          <a:lstStyle/>
          <a:p>
            <a:pPr marL="0" indent="0" algn="just">
              <a:buNone/>
            </a:pPr>
            <a:r>
              <a:rPr lang="en-US" sz="3200" dirty="0" smtClean="0">
                <a:solidFill>
                  <a:srgbClr val="FFFFFF"/>
                </a:solidFill>
                <a:latin typeface="Cambria" pitchFamily="18" charset="0"/>
                <a:ea typeface="Cambria" pitchFamily="18" charset="0"/>
              </a:rPr>
              <a:t>	To </a:t>
            </a:r>
            <a:r>
              <a:rPr lang="en-US" sz="3200" dirty="0" smtClean="0">
                <a:solidFill>
                  <a:srgbClr val="FFFFFF"/>
                </a:solidFill>
                <a:latin typeface="Cambria" pitchFamily="18" charset="0"/>
                <a:ea typeface="Cambria" pitchFamily="18" charset="0"/>
              </a:rPr>
              <a:t>sum up, there is no single identity to the A1, no one thing that you can say that describes the whole of it, except the </a:t>
            </a:r>
            <a:r>
              <a:rPr lang="en-US" sz="3200" dirty="0" smtClean="0">
                <a:solidFill>
                  <a:srgbClr val="FFFFFF"/>
                </a:solidFill>
                <a:latin typeface="Cambria" pitchFamily="18" charset="0"/>
                <a:ea typeface="Cambria" pitchFamily="18" charset="0"/>
              </a:rPr>
              <a:t>glib* </a:t>
            </a:r>
            <a:r>
              <a:rPr lang="en-US" sz="3200" dirty="0" smtClean="0">
                <a:solidFill>
                  <a:srgbClr val="FFFFFF"/>
                </a:solidFill>
                <a:latin typeface="Cambria" pitchFamily="18" charset="0"/>
                <a:ea typeface="Cambria" pitchFamily="18" charset="0"/>
              </a:rPr>
              <a:t>observation that it's incredibly varied and it always has been. And it's all the more wonderful and fascinating </a:t>
            </a:r>
            <a:r>
              <a:rPr lang="en-US" sz="3200" dirty="0" smtClean="0">
                <a:solidFill>
                  <a:srgbClr val="FFFFFF"/>
                </a:solidFill>
                <a:latin typeface="Cambria" pitchFamily="18" charset="0"/>
                <a:ea typeface="Cambria" pitchFamily="18" charset="0"/>
              </a:rPr>
              <a:t>for </a:t>
            </a:r>
            <a:r>
              <a:rPr lang="en-US" sz="3200" dirty="0" smtClean="0">
                <a:solidFill>
                  <a:srgbClr val="FFFFFF"/>
                </a:solidFill>
                <a:latin typeface="Cambria" pitchFamily="18" charset="0"/>
                <a:ea typeface="Cambria" pitchFamily="18" charset="0"/>
              </a:rPr>
              <a:t>it</a:t>
            </a:r>
            <a:r>
              <a:rPr lang="en-US" sz="3200" dirty="0" smtClean="0">
                <a:solidFill>
                  <a:srgbClr val="FFFFFF"/>
                </a:solidFill>
                <a:latin typeface="Cambria" pitchFamily="18" charset="0"/>
                <a:ea typeface="Cambria" pitchFamily="18" charset="0"/>
              </a:rPr>
              <a:t>.</a:t>
            </a:r>
          </a:p>
          <a:p>
            <a:pPr marL="0" indent="0" algn="just">
              <a:buNone/>
            </a:pPr>
            <a:endParaRPr lang="en-US" sz="2400" dirty="0" smtClean="0">
              <a:solidFill>
                <a:srgbClr val="FFFFFF"/>
              </a:solidFill>
              <a:latin typeface="Cambria" pitchFamily="18" charset="0"/>
              <a:ea typeface="Cambria" pitchFamily="18" charset="0"/>
            </a:endParaRPr>
          </a:p>
          <a:p>
            <a:pPr marL="0" indent="0" algn="just">
              <a:buNone/>
            </a:pPr>
            <a:r>
              <a:rPr lang="en-US" sz="1400" dirty="0" smtClean="0">
                <a:solidFill>
                  <a:srgbClr val="FFFFFF"/>
                </a:solidFill>
                <a:latin typeface="Cambria" pitchFamily="18" charset="0"/>
                <a:ea typeface="Cambria" pitchFamily="18" charset="0"/>
              </a:rPr>
              <a:t>*) if </a:t>
            </a:r>
            <a:r>
              <a:rPr lang="en-US" sz="1400" dirty="0">
                <a:solidFill>
                  <a:srgbClr val="FFFFFF"/>
                </a:solidFill>
                <a:latin typeface="Cambria" pitchFamily="18" charset="0"/>
                <a:ea typeface="Cambria" pitchFamily="18" charset="0"/>
              </a:rPr>
              <a:t>you describe what someone says as glib, you disapprove of it because it implies that something is simple or easy, or that there are no problems involved, when this is not the case.</a:t>
            </a:r>
            <a:endParaRPr lang="en-US" sz="1400" dirty="0">
              <a:solidFill>
                <a:srgbClr val="FFFFFF"/>
              </a:solidFill>
              <a:latin typeface="Cambria" pitchFamily="18" charset="0"/>
              <a:ea typeface="Cambria" pitchFamily="18" charset="0"/>
            </a:endParaRP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063" r="63428"/>
          <a:stretch/>
        </p:blipFill>
        <p:spPr>
          <a:xfrm>
            <a:off x="5411435" y="0"/>
            <a:ext cx="3351565" cy="6858000"/>
          </a:xfrm>
        </p:spPr>
      </p:pic>
    </p:spTree>
    <p:extLst>
      <p:ext uri="{BB962C8B-B14F-4D97-AF65-F5344CB8AC3E}">
        <p14:creationId xmlns:p14="http://schemas.microsoft.com/office/powerpoint/2010/main" val="188145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635500"/>
            <a:ext cx="8421687" cy="2222500"/>
          </a:xfrm>
        </p:spPr>
        <p:txBody>
          <a:bodyPr>
            <a:noAutofit/>
          </a:bodyPr>
          <a:lstStyle/>
          <a:p>
            <a:pPr algn="r"/>
            <a:r>
              <a:rPr lang="en-US" sz="1400" cap="none" dirty="0" smtClean="0">
                <a:solidFill>
                  <a:schemeClr val="accent1">
                    <a:lumMod val="65000"/>
                    <a:lumOff val="35000"/>
                  </a:schemeClr>
                </a:solidFill>
              </a:rPr>
              <a:t>https://en.wikipedia.org/wiki/a1_road_(great_britain)</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https://en.wikipedia.org/wiki/a1(m)_motorway</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https://www.roads.org.uk/motorway/a1</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https://www.youtube.com/watch?v=0waj6bdzuli</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https://www.youtube.com/watch?v=yhgjgp_hxog</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https://www.youtube.com/watch?v=upixshgrc4m</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https://www.youtube.com/watch?v=s6j3gmsy3fo</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https://www.youtube.com/watch?v=t5f9h8mdmem</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https://www.youtube.com/watch?v=6t9owcyschu</a:t>
            </a:r>
            <a:br>
              <a:rPr lang="en-US" sz="1400" cap="none" dirty="0" smtClean="0">
                <a:solidFill>
                  <a:schemeClr val="accent1">
                    <a:lumMod val="65000"/>
                    <a:lumOff val="35000"/>
                  </a:schemeClr>
                </a:solidFill>
              </a:rPr>
            </a:br>
            <a:r>
              <a:rPr lang="en-US" sz="1400" cap="none" dirty="0" smtClean="0">
                <a:solidFill>
                  <a:schemeClr val="accent1">
                    <a:lumMod val="65000"/>
                    <a:lumOff val="35000"/>
                  </a:schemeClr>
                </a:solidFill>
              </a:rPr>
              <a:t>https://en.wikipedia.org/wiki/catterick_garrison</a:t>
            </a:r>
            <a:endParaRPr lang="en-US" sz="1400" cap="none" dirty="0">
              <a:solidFill>
                <a:schemeClr val="accent1">
                  <a:lumMod val="65000"/>
                  <a:lumOff val="35000"/>
                </a:scheme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78" t="14551" r="7978" b="20241"/>
          <a:stretch/>
        </p:blipFill>
        <p:spPr bwMode="auto">
          <a:xfrm>
            <a:off x="0" y="0"/>
            <a:ext cx="4002657" cy="310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800000">
            <a:off x="-937006" y="2823644"/>
            <a:ext cx="11055547" cy="1200329"/>
          </a:xfrm>
          <a:prstGeom prst="rect">
            <a:avLst/>
          </a:prstGeom>
          <a:noFill/>
        </p:spPr>
        <p:txBody>
          <a:bodyPr wrap="square" rtlCol="0">
            <a:spAutoFit/>
          </a:bodyPr>
          <a:lstStyle/>
          <a:p>
            <a:pPr algn="ctr"/>
            <a:r>
              <a:rPr lang="en-US" sz="7200" dirty="0" smtClean="0">
                <a:solidFill>
                  <a:srgbClr val="FFFFFF"/>
                </a:solidFill>
                <a:latin typeface="Cambria" pitchFamily="18" charset="0"/>
                <a:ea typeface="Cambria" pitchFamily="18" charset="0"/>
              </a:rPr>
              <a:t>T H A N K    Y O U !</a:t>
            </a:r>
            <a:endParaRPr lang="en-US" sz="7200" dirty="0">
              <a:solidFill>
                <a:srgbClr val="FFFFFF"/>
              </a:solidFill>
              <a:latin typeface="Cambria" pitchFamily="18" charset="0"/>
              <a:ea typeface="Cambria" pitchFamily="18" charset="0"/>
            </a:endParaRPr>
          </a:p>
        </p:txBody>
      </p:sp>
    </p:spTree>
    <p:extLst>
      <p:ext uri="{BB962C8B-B14F-4D97-AF65-F5344CB8AC3E}">
        <p14:creationId xmlns:p14="http://schemas.microsoft.com/office/powerpoint/2010/main" val="3231956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1" y="1"/>
            <a:ext cx="4571998" cy="6857997"/>
          </a:xfrm>
        </p:spPr>
      </p:pic>
    </p:spTree>
    <p:extLst>
      <p:ext uri="{BB962C8B-B14F-4D97-AF65-F5344CB8AC3E}">
        <p14:creationId xmlns:p14="http://schemas.microsoft.com/office/powerpoint/2010/main" val="36360749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1" y="1"/>
            <a:ext cx="4571998" cy="6857997"/>
          </a:xfrm>
        </p:spPr>
      </p:pic>
    </p:spTree>
    <p:extLst>
      <p:ext uri="{BB962C8B-B14F-4D97-AF65-F5344CB8AC3E}">
        <p14:creationId xmlns:p14="http://schemas.microsoft.com/office/powerpoint/2010/main" val="642969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1" y="1"/>
            <a:ext cx="4571999" cy="6857997"/>
          </a:xfrm>
        </p:spPr>
      </p:pic>
    </p:spTree>
    <p:extLst>
      <p:ext uri="{BB962C8B-B14F-4D97-AF65-F5344CB8AC3E}">
        <p14:creationId xmlns:p14="http://schemas.microsoft.com/office/powerpoint/2010/main" val="642969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1" y="1"/>
            <a:ext cx="4571998" cy="6857997"/>
          </a:xfrm>
        </p:spPr>
      </p:pic>
    </p:spTree>
    <p:extLst>
      <p:ext uri="{BB962C8B-B14F-4D97-AF65-F5344CB8AC3E}">
        <p14:creationId xmlns:p14="http://schemas.microsoft.com/office/powerpoint/2010/main" val="8399820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08237"/>
            <a:ext cx="8229600" cy="4144963"/>
          </a:xfrm>
        </p:spPr>
        <p:txBody>
          <a:bodyPr>
            <a:normAutofit/>
          </a:bodyPr>
          <a:lstStyle/>
          <a:p>
            <a:pPr marL="0" indent="0" algn="just">
              <a:buNone/>
            </a:pPr>
            <a:r>
              <a:rPr lang="en-US" dirty="0">
                <a:solidFill>
                  <a:srgbClr val="FFFFFF"/>
                </a:solidFill>
                <a:latin typeface="Cambria" pitchFamily="18" charset="0"/>
                <a:ea typeface="Cambria" pitchFamily="18" charset="0"/>
              </a:rPr>
              <a:t>	</a:t>
            </a:r>
            <a:r>
              <a:rPr lang="en-US" dirty="0" smtClean="0">
                <a:solidFill>
                  <a:srgbClr val="FFFFFF"/>
                </a:solidFill>
                <a:latin typeface="Cambria" pitchFamily="18" charset="0"/>
                <a:ea typeface="Cambria" pitchFamily="18" charset="0"/>
              </a:rPr>
              <a:t>Stretching </a:t>
            </a:r>
            <a:r>
              <a:rPr lang="en-US" dirty="0">
                <a:solidFill>
                  <a:srgbClr val="FFFFFF"/>
                </a:solidFill>
                <a:latin typeface="Cambria" pitchFamily="18" charset="0"/>
                <a:ea typeface="Cambria" pitchFamily="18" charset="0"/>
              </a:rPr>
              <a:t>almost 400 miles from the city of London to the heart of the Scottish capital, </a:t>
            </a:r>
            <a:r>
              <a:rPr lang="en-US" dirty="0" smtClean="0">
                <a:solidFill>
                  <a:srgbClr val="FFFFFF"/>
                </a:solidFill>
                <a:latin typeface="Cambria" pitchFamily="18" charset="0"/>
                <a:ea typeface="Cambria" pitchFamily="18" charset="0"/>
              </a:rPr>
              <a:t>this </a:t>
            </a:r>
            <a:r>
              <a:rPr lang="en-US" i="1" dirty="0" smtClean="0">
                <a:solidFill>
                  <a:srgbClr val="FFFFFF"/>
                </a:solidFill>
                <a:latin typeface="Cambria" pitchFamily="18" charset="0"/>
                <a:ea typeface="Cambria" pitchFamily="18" charset="0"/>
              </a:rPr>
              <a:t>road</a:t>
            </a:r>
            <a:r>
              <a:rPr lang="en-US" dirty="0" smtClean="0">
                <a:solidFill>
                  <a:srgbClr val="FFFFFF"/>
                </a:solidFill>
                <a:latin typeface="Cambria" pitchFamily="18" charset="0"/>
                <a:ea typeface="Cambria" pitchFamily="18" charset="0"/>
              </a:rPr>
              <a:t> connects </a:t>
            </a:r>
            <a:r>
              <a:rPr lang="en-US" dirty="0">
                <a:solidFill>
                  <a:srgbClr val="FFFFFF"/>
                </a:solidFill>
                <a:latin typeface="Cambria" pitchFamily="18" charset="0"/>
                <a:ea typeface="Cambria" pitchFamily="18" charset="0"/>
              </a:rPr>
              <a:t>two nations and </a:t>
            </a:r>
            <a:r>
              <a:rPr lang="en-US" dirty="0" smtClean="0">
                <a:solidFill>
                  <a:srgbClr val="FFFFFF"/>
                </a:solidFill>
                <a:latin typeface="Cambria" pitchFamily="18" charset="0"/>
                <a:ea typeface="Cambria" pitchFamily="18" charset="0"/>
              </a:rPr>
              <a:t>passes </a:t>
            </a:r>
            <a:r>
              <a:rPr lang="en-US" dirty="0">
                <a:solidFill>
                  <a:srgbClr val="FFFFFF"/>
                </a:solidFill>
                <a:latin typeface="Cambria" pitchFamily="18" charset="0"/>
                <a:ea typeface="Cambria" pitchFamily="18" charset="0"/>
              </a:rPr>
              <a:t>through 18 counties. It's an </a:t>
            </a:r>
            <a:r>
              <a:rPr lang="en-US" dirty="0" smtClean="0">
                <a:solidFill>
                  <a:srgbClr val="FFFFFF"/>
                </a:solidFill>
                <a:latin typeface="Cambria" pitchFamily="18" charset="0"/>
                <a:ea typeface="Cambria" pitchFamily="18" charset="0"/>
              </a:rPr>
              <a:t>unrivaled </a:t>
            </a:r>
            <a:r>
              <a:rPr lang="en-US" dirty="0">
                <a:solidFill>
                  <a:srgbClr val="FFFFFF"/>
                </a:solidFill>
                <a:latin typeface="Cambria" pitchFamily="18" charset="0"/>
                <a:ea typeface="Cambria" pitchFamily="18" charset="0"/>
              </a:rPr>
              <a:t>highway used by hundreds of thousands of vehicles every day</a:t>
            </a:r>
            <a:r>
              <a:rPr lang="en-US" dirty="0" smtClean="0">
                <a:solidFill>
                  <a:srgbClr val="FFFFFF"/>
                </a:solidFill>
                <a:latin typeface="Cambria" pitchFamily="18" charset="0"/>
                <a:ea typeface="Cambria" pitchFamily="18" charset="0"/>
              </a:rPr>
              <a:t>.</a:t>
            </a:r>
            <a:endParaRPr lang="ro-RO" dirty="0" smtClean="0">
              <a:solidFill>
                <a:srgbClr val="FFFFFF"/>
              </a:solidFill>
              <a:latin typeface="Cambria" pitchFamily="18" charset="0"/>
              <a:ea typeface="Cambria" pitchFamily="18" charset="0"/>
            </a:endParaRPr>
          </a:p>
        </p:txBody>
      </p:sp>
      <p:sp>
        <p:nvSpPr>
          <p:cNvPr id="4" name="Title 3"/>
          <p:cNvSpPr>
            <a:spLocks noGrp="1"/>
          </p:cNvSpPr>
          <p:nvPr>
            <p:ph type="title"/>
          </p:nvPr>
        </p:nvSpPr>
        <p:spPr>
          <a:xfrm>
            <a:off x="457200" y="609600"/>
            <a:ext cx="8229600" cy="1143000"/>
          </a:xfrm>
        </p:spPr>
        <p:txBody>
          <a:bodyPr>
            <a:normAutofit/>
          </a:bodyPr>
          <a:lstStyle/>
          <a:p>
            <a:r>
              <a:rPr lang="en-US" u="sng" dirty="0" smtClean="0">
                <a:solidFill>
                  <a:srgbClr val="FFFFFF"/>
                </a:solidFill>
                <a:latin typeface="Stencil" pitchFamily="82" charset="0"/>
                <a:ea typeface="Cambria" pitchFamily="18" charset="0"/>
              </a:rPr>
              <a:t>HINT</a:t>
            </a:r>
            <a:endParaRPr lang="en-US" dirty="0"/>
          </a:p>
        </p:txBody>
      </p:sp>
    </p:spTree>
    <p:extLst>
      <p:ext uri="{BB962C8B-B14F-4D97-AF65-F5344CB8AC3E}">
        <p14:creationId xmlns:p14="http://schemas.microsoft.com/office/powerpoint/2010/main" val="3634693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191000"/>
            <a:ext cx="6400800" cy="1752600"/>
          </a:xfrm>
        </p:spPr>
        <p:txBody>
          <a:bodyPr>
            <a:normAutofit/>
          </a:bodyPr>
          <a:lstStyle/>
          <a:p>
            <a:r>
              <a:rPr lang="en-US" sz="2400" i="1" dirty="0" smtClean="0">
                <a:latin typeface="Cambria" pitchFamily="18" charset="0"/>
                <a:ea typeface="Cambria" pitchFamily="18" charset="0"/>
              </a:rPr>
              <a:t>Indi Bo</a:t>
            </a:r>
            <a:r>
              <a:rPr lang="ro-RO" sz="2400" i="1" dirty="0" smtClean="0">
                <a:latin typeface="Cambria" pitchFamily="18" charset="0"/>
                <a:ea typeface="Cambria" pitchFamily="18" charset="0"/>
              </a:rPr>
              <a:t>ț</a:t>
            </a:r>
            <a:r>
              <a:rPr lang="en-US" sz="2400" i="1" dirty="0" err="1" smtClean="0">
                <a:latin typeface="Cambria" pitchFamily="18" charset="0"/>
                <a:ea typeface="Cambria" pitchFamily="18" charset="0"/>
              </a:rPr>
              <a:t>oc</a:t>
            </a:r>
            <a:r>
              <a:rPr lang="en-US" sz="2400" i="1" dirty="0" smtClean="0">
                <a:latin typeface="Cambria" pitchFamily="18" charset="0"/>
                <a:ea typeface="Cambria" pitchFamily="18" charset="0"/>
              </a:rPr>
              <a:t> 2020</a:t>
            </a:r>
            <a:endParaRPr lang="en-US" sz="2400" i="1" dirty="0">
              <a:latin typeface="Cambria" pitchFamily="18" charset="0"/>
              <a:ea typeface="Cambria" pitchFamily="18" charset="0"/>
            </a:endParaRPr>
          </a:p>
        </p:txBody>
      </p:sp>
      <p:sp>
        <p:nvSpPr>
          <p:cNvPr id="4" name="Title 1"/>
          <p:cNvSpPr>
            <a:spLocks noGrp="1"/>
          </p:cNvSpPr>
          <p:nvPr>
            <p:ph type="ctrTitle"/>
          </p:nvPr>
        </p:nvSpPr>
        <p:spPr>
          <a:xfrm>
            <a:off x="0" y="2286000"/>
            <a:ext cx="9144000" cy="1470025"/>
          </a:xfrm>
        </p:spPr>
        <p:txBody>
          <a:bodyPr>
            <a:noAutofit/>
          </a:bodyPr>
          <a:lstStyle/>
          <a:p>
            <a:r>
              <a:rPr lang="en-US" sz="5400" i="1" dirty="0">
                <a:solidFill>
                  <a:srgbClr val="FFFFFF"/>
                </a:solidFill>
                <a:latin typeface="Cambria" pitchFamily="18" charset="0"/>
                <a:ea typeface="Cambria" pitchFamily="18" charset="0"/>
              </a:rPr>
              <a:t>The</a:t>
            </a:r>
            <a:r>
              <a:rPr lang="en-US" sz="5400" dirty="0">
                <a:solidFill>
                  <a:srgbClr val="FFFFFF"/>
                </a:solidFill>
                <a:latin typeface="Cambria" pitchFamily="18" charset="0"/>
                <a:ea typeface="Cambria" pitchFamily="18" charset="0"/>
              </a:rPr>
              <a:t> </a:t>
            </a:r>
            <a:r>
              <a:rPr lang="en-US" sz="5400" b="1" dirty="0" smtClean="0">
                <a:solidFill>
                  <a:srgbClr val="FFFFFF"/>
                </a:solidFill>
                <a:effectLst>
                  <a:outerShdw blurRad="38100" dist="38100" dir="2700000" algn="tl">
                    <a:srgbClr val="000000">
                      <a:alpha val="43137"/>
                    </a:srgbClr>
                  </a:outerShdw>
                </a:effectLst>
                <a:latin typeface="Cambria" pitchFamily="18" charset="0"/>
                <a:ea typeface="Cambria" pitchFamily="18" charset="0"/>
              </a:rPr>
              <a:t>A1</a:t>
            </a:r>
            <a:r>
              <a:rPr lang="en-US" sz="5400" b="1" dirty="0" smtClean="0">
                <a:solidFill>
                  <a:srgbClr val="FFFFFF"/>
                </a:solidFill>
                <a:latin typeface="Cambria" pitchFamily="18" charset="0"/>
                <a:ea typeface="Cambria" pitchFamily="18" charset="0"/>
              </a:rPr>
              <a:t> </a:t>
            </a:r>
            <a:r>
              <a:rPr lang="en-US" sz="5400" i="1" dirty="0" smtClean="0">
                <a:solidFill>
                  <a:srgbClr val="FFFFFF"/>
                </a:solidFill>
                <a:latin typeface="Cambria" pitchFamily="18" charset="0"/>
                <a:ea typeface="Cambria" pitchFamily="18" charset="0"/>
              </a:rPr>
              <a:t>, </a:t>
            </a:r>
            <a:r>
              <a:rPr lang="en-US" sz="5400" i="1" dirty="0">
                <a:solidFill>
                  <a:srgbClr val="FFFFFF"/>
                </a:solidFill>
                <a:latin typeface="Cambria" pitchFamily="18" charset="0"/>
                <a:ea typeface="Cambria" pitchFamily="18" charset="0"/>
              </a:rPr>
              <a:t>Britain's longest road</a:t>
            </a:r>
            <a:endParaRPr lang="en-US" sz="5400" i="1" dirty="0"/>
          </a:p>
        </p:txBody>
      </p:sp>
    </p:spTree>
    <p:extLst>
      <p:ext uri="{BB962C8B-B14F-4D97-AF65-F5344CB8AC3E}">
        <p14:creationId xmlns:p14="http://schemas.microsoft.com/office/powerpoint/2010/main" val="867678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889" y="0"/>
            <a:ext cx="4034111"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589" y="304800"/>
            <a:ext cx="2560320" cy="20542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589" y="4818714"/>
            <a:ext cx="2560320" cy="181068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727422"/>
            <a:ext cx="5111496" cy="1615978"/>
          </a:xfrm>
          <a:prstGeom prst="rect">
            <a:avLst/>
          </a:prstGeom>
        </p:spPr>
      </p:pic>
    </p:spTree>
    <p:extLst>
      <p:ext uri="{BB962C8B-B14F-4D97-AF65-F5344CB8AC3E}">
        <p14:creationId xmlns:p14="http://schemas.microsoft.com/office/powerpoint/2010/main" val="328332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rgbClr val="000000"/>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TotalTime>
  <Words>112</Words>
  <Application>Microsoft Office PowerPoint</Application>
  <PresentationFormat>On-screen Show (4:3)</PresentationFormat>
  <Paragraphs>30</Paragraphs>
  <Slides>28</Slides>
  <Notes>0</Notes>
  <HiddenSlides>0</HiddenSlides>
  <MMClips>1</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HINT</vt:lpstr>
      <vt:lpstr>The A1 , Britain's longest 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https://en.wikipedia.org/wiki/a1_road_(great_britain) https://en.wikipedia.org/wiki/a1(m)_motorway https://www.roads.org.uk/motorway/a1 https://www.youtube.com/watch?v=0waj6bdzuli https://www.youtube.com/watch?v=yhgjgp_hxog https://www.youtube.com/watch?v=upixshgrc4m https://www.youtube.com/watch?v=s6j3gmsy3fo https://www.youtube.com/watch?v=t5f9h8mdmem https://www.youtube.com/watch?v=6t9owcyschu https://en.wikipedia.org/wiki/catterick_garrison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Indi</dc:creator>
  <cp:lastModifiedBy>User</cp:lastModifiedBy>
  <cp:revision>25</cp:revision>
  <dcterms:created xsi:type="dcterms:W3CDTF">2006-08-16T00:00:00Z</dcterms:created>
  <dcterms:modified xsi:type="dcterms:W3CDTF">2020-03-05T16:59:54Z</dcterms:modified>
</cp:coreProperties>
</file>