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30"/>
  </p:notesMasterIdLst>
  <p:handoutMasterIdLst>
    <p:handoutMasterId r:id="rId31"/>
  </p:handoutMasterIdLst>
  <p:sldIdLst>
    <p:sldId id="370" r:id="rId2"/>
    <p:sldId id="311" r:id="rId3"/>
    <p:sldId id="318" r:id="rId4"/>
    <p:sldId id="319" r:id="rId5"/>
    <p:sldId id="274" r:id="rId6"/>
    <p:sldId id="320" r:id="rId7"/>
    <p:sldId id="289" r:id="rId8"/>
    <p:sldId id="290" r:id="rId9"/>
    <p:sldId id="321" r:id="rId10"/>
    <p:sldId id="322" r:id="rId11"/>
    <p:sldId id="276" r:id="rId12"/>
    <p:sldId id="323" r:id="rId13"/>
    <p:sldId id="324" r:id="rId14"/>
    <p:sldId id="325" r:id="rId15"/>
    <p:sldId id="326" r:id="rId16"/>
    <p:sldId id="317" r:id="rId17"/>
    <p:sldId id="332" r:id="rId18"/>
    <p:sldId id="296" r:id="rId19"/>
    <p:sldId id="334" r:id="rId20"/>
    <p:sldId id="333" r:id="rId21"/>
    <p:sldId id="331" r:id="rId22"/>
    <p:sldId id="346" r:id="rId23"/>
    <p:sldId id="345" r:id="rId24"/>
    <p:sldId id="361" r:id="rId25"/>
    <p:sldId id="362" r:id="rId26"/>
    <p:sldId id="298" r:id="rId27"/>
    <p:sldId id="280" r:id="rId28"/>
    <p:sldId id="371" r:id="rId29"/>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40" userDrawn="1">
          <p15:clr>
            <a:srgbClr val="A4A3A4"/>
          </p15:clr>
        </p15:guide>
        <p15:guide id="2" pos="6816" userDrawn="1">
          <p15:clr>
            <a:srgbClr val="A4A3A4"/>
          </p15:clr>
        </p15:guide>
        <p15:guide id="3" pos="816" userDrawn="1">
          <p15:clr>
            <a:srgbClr val="A4A3A4"/>
          </p15:clr>
        </p15:guide>
        <p15:guide id="4" orient="horz" pos="216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8"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793D81CF-94F2-401A-BA57-92F5A7B2D0C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9559" autoAdjust="0"/>
  </p:normalViewPr>
  <p:slideViewPr>
    <p:cSldViewPr>
      <p:cViewPr>
        <p:scale>
          <a:sx n="100" d="100"/>
          <a:sy n="100" d="100"/>
        </p:scale>
        <p:origin x="-990" y="-462"/>
      </p:cViewPr>
      <p:guideLst>
        <p:guide orient="horz" pos="2160"/>
        <p:guide pos="3840"/>
        <p:guide pos="6816"/>
        <p:guide pos="816"/>
      </p:guideLst>
    </p:cSldViewPr>
  </p:slideViewPr>
  <p:outlineViewPr>
    <p:cViewPr>
      <p:scale>
        <a:sx n="33" d="100"/>
        <a:sy n="33" d="100"/>
      </p:scale>
      <p:origin x="0" y="7080"/>
    </p:cViewPr>
  </p:outlineViewPr>
  <p:notesTextViewPr>
    <p:cViewPr>
      <p:scale>
        <a:sx n="1" d="1"/>
        <a:sy n="1" d="1"/>
      </p:scale>
      <p:origin x="0" y="0"/>
    </p:cViewPr>
  </p:notesTextViewPr>
  <p:notesViewPr>
    <p:cSldViewPr>
      <p:cViewPr varScale="1">
        <p:scale>
          <a:sx n="95" d="100"/>
          <a:sy n="95" d="100"/>
        </p:scale>
        <p:origin x="357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3286440309610975E-2"/>
          <c:y val="1.3932693344838744E-2"/>
          <c:w val="0.92078999281140816"/>
          <c:h val="0.91745622550605832"/>
        </c:manualLayout>
      </c:layout>
      <c:barChart>
        <c:barDir val="col"/>
        <c:grouping val="clustered"/>
        <c:varyColors val="0"/>
        <c:ser>
          <c:idx val="0"/>
          <c:order val="0"/>
          <c:invertIfNegative val="0"/>
          <c:cat>
            <c:strRef>
              <c:f>Sheet1!$A$1:$A$5</c:f>
              <c:strCache>
                <c:ptCount val="5"/>
                <c:pt idx="0">
                  <c:v>Cheltuieli cu chiria și utilitățile</c:v>
                </c:pt>
                <c:pt idx="1">
                  <c:v>Cheltuieli cu salarii</c:v>
                </c:pt>
                <c:pt idx="2">
                  <c:v>Cheltuieli cu materiale</c:v>
                </c:pt>
                <c:pt idx="3">
                  <c:v>Cheltuieli cu publicitatea</c:v>
                </c:pt>
                <c:pt idx="4">
                  <c:v>Alte cheltuieli</c:v>
                </c:pt>
              </c:strCache>
            </c:strRef>
          </c:cat>
          <c:val>
            <c:numRef>
              <c:f>Sheet1!$B$1:$B$5</c:f>
              <c:numCache>
                <c:formatCode>General</c:formatCode>
                <c:ptCount val="5"/>
                <c:pt idx="0">
                  <c:v>24000</c:v>
                </c:pt>
                <c:pt idx="1">
                  <c:v>79800</c:v>
                </c:pt>
                <c:pt idx="2">
                  <c:v>40000</c:v>
                </c:pt>
                <c:pt idx="3">
                  <c:v>2000</c:v>
                </c:pt>
                <c:pt idx="4">
                  <c:v>1000</c:v>
                </c:pt>
              </c:numCache>
            </c:numRef>
          </c:val>
        </c:ser>
        <c:dLbls>
          <c:showLegendKey val="0"/>
          <c:showVal val="0"/>
          <c:showCatName val="0"/>
          <c:showSerName val="0"/>
          <c:showPercent val="0"/>
          <c:showBubbleSize val="0"/>
        </c:dLbls>
        <c:gapWidth val="150"/>
        <c:axId val="186522624"/>
        <c:axId val="140288768"/>
      </c:barChart>
      <c:catAx>
        <c:axId val="186522624"/>
        <c:scaling>
          <c:orientation val="minMax"/>
        </c:scaling>
        <c:delete val="0"/>
        <c:axPos val="b"/>
        <c:majorTickMark val="out"/>
        <c:minorTickMark val="none"/>
        <c:tickLblPos val="nextTo"/>
        <c:crossAx val="140288768"/>
        <c:crosses val="autoZero"/>
        <c:auto val="1"/>
        <c:lblAlgn val="ctr"/>
        <c:lblOffset val="100"/>
        <c:noMultiLvlLbl val="0"/>
      </c:catAx>
      <c:valAx>
        <c:axId val="140288768"/>
        <c:scaling>
          <c:orientation val="minMax"/>
        </c:scaling>
        <c:delete val="0"/>
        <c:axPos val="l"/>
        <c:majorGridlines/>
        <c:numFmt formatCode="#,##0.00\ [$€-407]" sourceLinked="0"/>
        <c:majorTickMark val="out"/>
        <c:minorTickMark val="none"/>
        <c:tickLblPos val="nextTo"/>
        <c:crossAx val="186522624"/>
        <c:crosses val="autoZero"/>
        <c:crossBetween val="between"/>
      </c:valAx>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91585B-FD9B-4FDC-940E-F16B188611DF}" type="doc">
      <dgm:prSet loTypeId="urn:microsoft.com/office/officeart/2005/8/layout/chevronAccent+Icon" loCatId="process" qsTypeId="urn:microsoft.com/office/officeart/2005/8/quickstyle/simple1" qsCatId="simple" csTypeId="urn:microsoft.com/office/officeart/2005/8/colors/accent0_3" csCatId="mainScheme" phldr="1"/>
      <dgm:spPr/>
      <dgm:t>
        <a:bodyPr/>
        <a:lstStyle/>
        <a:p>
          <a:endParaRPr lang="en-US"/>
        </a:p>
      </dgm:t>
    </dgm:pt>
    <dgm:pt modelId="{3D196BA1-8327-42F7-B9E5-87D503CB93F4}">
      <dgm:prSet phldrT="[Text]"/>
      <dgm:spPr/>
      <dgm:t>
        <a:bodyPr/>
        <a:lstStyle/>
        <a:p>
          <a:r>
            <a:rPr lang="ro-RO" dirty="0" smtClean="0"/>
            <a:t>Inițierea afacerii</a:t>
          </a:r>
          <a:endParaRPr lang="en-US" dirty="0"/>
        </a:p>
      </dgm:t>
    </dgm:pt>
    <dgm:pt modelId="{A2507B0B-8670-490A-A262-42446148EFC1}" type="parTrans" cxnId="{3034C04C-4B99-4452-89EF-B3C28EEE5939}">
      <dgm:prSet/>
      <dgm:spPr/>
      <dgm:t>
        <a:bodyPr/>
        <a:lstStyle/>
        <a:p>
          <a:endParaRPr lang="en-US"/>
        </a:p>
      </dgm:t>
    </dgm:pt>
    <dgm:pt modelId="{2F8CDDFD-859D-49A6-83DB-88370576A339}" type="sibTrans" cxnId="{3034C04C-4B99-4452-89EF-B3C28EEE5939}">
      <dgm:prSet/>
      <dgm:spPr/>
      <dgm:t>
        <a:bodyPr/>
        <a:lstStyle/>
        <a:p>
          <a:endParaRPr lang="en-US"/>
        </a:p>
      </dgm:t>
    </dgm:pt>
    <dgm:pt modelId="{4C944641-FCF5-4AD8-B261-60AA0024A79E}">
      <dgm:prSet phldrT="[Text]"/>
      <dgm:spPr/>
      <dgm:t>
        <a:bodyPr/>
        <a:lstStyle/>
        <a:p>
          <a:r>
            <a:rPr lang="ro-RO" dirty="0" smtClean="0"/>
            <a:t>Anul I</a:t>
          </a:r>
          <a:endParaRPr lang="en-US" dirty="0"/>
        </a:p>
      </dgm:t>
    </dgm:pt>
    <dgm:pt modelId="{8E5E79D8-FB05-4739-B0F5-8BE6ED2F29C8}" type="parTrans" cxnId="{DA278ECD-ED39-4044-9E8D-6DE29F7C3FB3}">
      <dgm:prSet/>
      <dgm:spPr/>
      <dgm:t>
        <a:bodyPr/>
        <a:lstStyle/>
        <a:p>
          <a:endParaRPr lang="en-US"/>
        </a:p>
      </dgm:t>
    </dgm:pt>
    <dgm:pt modelId="{FCC9CB30-198F-41E6-B00A-25E93E3DC839}" type="sibTrans" cxnId="{DA278ECD-ED39-4044-9E8D-6DE29F7C3FB3}">
      <dgm:prSet/>
      <dgm:spPr/>
      <dgm:t>
        <a:bodyPr/>
        <a:lstStyle/>
        <a:p>
          <a:endParaRPr lang="en-US"/>
        </a:p>
      </dgm:t>
    </dgm:pt>
    <dgm:pt modelId="{F8FB1AE1-7950-4301-88C4-3D45B2DAEABD}">
      <dgm:prSet phldrT="[Text]"/>
      <dgm:spPr/>
      <dgm:t>
        <a:bodyPr/>
        <a:lstStyle/>
        <a:p>
          <a:r>
            <a:rPr lang="ro-RO" dirty="0" smtClean="0"/>
            <a:t>Anul II</a:t>
          </a:r>
          <a:endParaRPr lang="en-US" dirty="0"/>
        </a:p>
      </dgm:t>
    </dgm:pt>
    <dgm:pt modelId="{DE3B344A-4481-4A7F-BF08-FA41E5323599}" type="parTrans" cxnId="{977E16C2-B327-4A54-873C-9FB8292020C4}">
      <dgm:prSet/>
      <dgm:spPr/>
      <dgm:t>
        <a:bodyPr/>
        <a:lstStyle/>
        <a:p>
          <a:endParaRPr lang="en-US"/>
        </a:p>
      </dgm:t>
    </dgm:pt>
    <dgm:pt modelId="{1995DAFA-2969-47AE-BAD4-7226AF43A4A9}" type="sibTrans" cxnId="{977E16C2-B327-4A54-873C-9FB8292020C4}">
      <dgm:prSet/>
      <dgm:spPr/>
      <dgm:t>
        <a:bodyPr/>
        <a:lstStyle/>
        <a:p>
          <a:endParaRPr lang="en-US"/>
        </a:p>
      </dgm:t>
    </dgm:pt>
    <dgm:pt modelId="{B7F213D6-AC1C-4269-8455-91A2A9931F05}">
      <dgm:prSet phldrT="[Text]"/>
      <dgm:spPr/>
      <dgm:t>
        <a:bodyPr/>
        <a:lstStyle/>
        <a:p>
          <a:r>
            <a:rPr lang="ro-RO" dirty="0" smtClean="0"/>
            <a:t>Anul III</a:t>
          </a:r>
          <a:endParaRPr lang="en-US" dirty="0"/>
        </a:p>
      </dgm:t>
    </dgm:pt>
    <dgm:pt modelId="{3D956855-F314-45DD-A7E4-9DA3886AB7CC}" type="parTrans" cxnId="{2029BA2A-2457-4A98-99FA-B61D86B6DFC0}">
      <dgm:prSet/>
      <dgm:spPr/>
      <dgm:t>
        <a:bodyPr/>
        <a:lstStyle/>
        <a:p>
          <a:endParaRPr lang="en-US"/>
        </a:p>
      </dgm:t>
    </dgm:pt>
    <dgm:pt modelId="{D614A336-5FF3-4391-AE65-C801E6B1982D}" type="sibTrans" cxnId="{2029BA2A-2457-4A98-99FA-B61D86B6DFC0}">
      <dgm:prSet/>
      <dgm:spPr/>
      <dgm:t>
        <a:bodyPr/>
        <a:lstStyle/>
        <a:p>
          <a:endParaRPr lang="en-US"/>
        </a:p>
      </dgm:t>
    </dgm:pt>
    <dgm:pt modelId="{03C1E04F-85F6-40B3-A0F3-213FB8AE107E}" type="pres">
      <dgm:prSet presAssocID="{4E91585B-FD9B-4FDC-940E-F16B188611DF}" presName="Name0" presStyleCnt="0">
        <dgm:presLayoutVars>
          <dgm:dir/>
          <dgm:resizeHandles val="exact"/>
        </dgm:presLayoutVars>
      </dgm:prSet>
      <dgm:spPr/>
      <dgm:t>
        <a:bodyPr/>
        <a:lstStyle/>
        <a:p>
          <a:endParaRPr lang="en-US"/>
        </a:p>
      </dgm:t>
    </dgm:pt>
    <dgm:pt modelId="{A5DD43A9-1DAF-4AF8-B93F-002231B340F4}" type="pres">
      <dgm:prSet presAssocID="{3D196BA1-8327-42F7-B9E5-87D503CB93F4}" presName="composite" presStyleCnt="0"/>
      <dgm:spPr/>
    </dgm:pt>
    <dgm:pt modelId="{F1B29D40-6158-4812-B2C1-953BF9959822}" type="pres">
      <dgm:prSet presAssocID="{3D196BA1-8327-42F7-B9E5-87D503CB93F4}" presName="bgChev" presStyleLbl="node1" presStyleIdx="0" presStyleCnt="4"/>
      <dgm:spPr/>
    </dgm:pt>
    <dgm:pt modelId="{73A53A56-C7DC-4AAC-A87E-DB3D1036D1EE}" type="pres">
      <dgm:prSet presAssocID="{3D196BA1-8327-42F7-B9E5-87D503CB93F4}" presName="txNode" presStyleLbl="fgAcc1" presStyleIdx="0" presStyleCnt="4">
        <dgm:presLayoutVars>
          <dgm:bulletEnabled val="1"/>
        </dgm:presLayoutVars>
      </dgm:prSet>
      <dgm:spPr/>
      <dgm:t>
        <a:bodyPr/>
        <a:lstStyle/>
        <a:p>
          <a:endParaRPr lang="en-US"/>
        </a:p>
      </dgm:t>
    </dgm:pt>
    <dgm:pt modelId="{8B17F3B4-600A-4CE5-A22F-67422DEA3775}" type="pres">
      <dgm:prSet presAssocID="{2F8CDDFD-859D-49A6-83DB-88370576A339}" presName="compositeSpace" presStyleCnt="0"/>
      <dgm:spPr/>
    </dgm:pt>
    <dgm:pt modelId="{269B63CB-5ED7-42FC-B24E-49B9E6479AD2}" type="pres">
      <dgm:prSet presAssocID="{4C944641-FCF5-4AD8-B261-60AA0024A79E}" presName="composite" presStyleCnt="0"/>
      <dgm:spPr/>
    </dgm:pt>
    <dgm:pt modelId="{A33B6407-611A-47C1-8F11-11F4B43E3BA6}" type="pres">
      <dgm:prSet presAssocID="{4C944641-FCF5-4AD8-B261-60AA0024A79E}" presName="bgChev" presStyleLbl="node1" presStyleIdx="1" presStyleCnt="4"/>
      <dgm:spPr/>
    </dgm:pt>
    <dgm:pt modelId="{A9EA7C76-27AE-4735-BCE5-63AC65591A0F}" type="pres">
      <dgm:prSet presAssocID="{4C944641-FCF5-4AD8-B261-60AA0024A79E}" presName="txNode" presStyleLbl="fgAcc1" presStyleIdx="1" presStyleCnt="4">
        <dgm:presLayoutVars>
          <dgm:bulletEnabled val="1"/>
        </dgm:presLayoutVars>
      </dgm:prSet>
      <dgm:spPr/>
      <dgm:t>
        <a:bodyPr/>
        <a:lstStyle/>
        <a:p>
          <a:endParaRPr lang="en-US"/>
        </a:p>
      </dgm:t>
    </dgm:pt>
    <dgm:pt modelId="{295420C1-1D20-4824-A2A2-917C15D92A2B}" type="pres">
      <dgm:prSet presAssocID="{FCC9CB30-198F-41E6-B00A-25E93E3DC839}" presName="compositeSpace" presStyleCnt="0"/>
      <dgm:spPr/>
    </dgm:pt>
    <dgm:pt modelId="{48E6F5D5-9146-43D5-BB44-65B9F611FA24}" type="pres">
      <dgm:prSet presAssocID="{F8FB1AE1-7950-4301-88C4-3D45B2DAEABD}" presName="composite" presStyleCnt="0"/>
      <dgm:spPr/>
    </dgm:pt>
    <dgm:pt modelId="{8A97269C-C120-4B0D-8241-794015A53C15}" type="pres">
      <dgm:prSet presAssocID="{F8FB1AE1-7950-4301-88C4-3D45B2DAEABD}" presName="bgChev" presStyleLbl="node1" presStyleIdx="2" presStyleCnt="4"/>
      <dgm:spPr/>
    </dgm:pt>
    <dgm:pt modelId="{3287C711-09C1-47F4-9A59-F2DE2A83CBA5}" type="pres">
      <dgm:prSet presAssocID="{F8FB1AE1-7950-4301-88C4-3D45B2DAEABD}" presName="txNode" presStyleLbl="fgAcc1" presStyleIdx="2" presStyleCnt="4">
        <dgm:presLayoutVars>
          <dgm:bulletEnabled val="1"/>
        </dgm:presLayoutVars>
      </dgm:prSet>
      <dgm:spPr/>
      <dgm:t>
        <a:bodyPr/>
        <a:lstStyle/>
        <a:p>
          <a:endParaRPr lang="en-US"/>
        </a:p>
      </dgm:t>
    </dgm:pt>
    <dgm:pt modelId="{7662593A-0DBA-4DD1-9B80-A9CDE3EEA36F}" type="pres">
      <dgm:prSet presAssocID="{1995DAFA-2969-47AE-BAD4-7226AF43A4A9}" presName="compositeSpace" presStyleCnt="0"/>
      <dgm:spPr/>
    </dgm:pt>
    <dgm:pt modelId="{8EC6BC53-5DB8-4769-9D7D-706542416C7F}" type="pres">
      <dgm:prSet presAssocID="{B7F213D6-AC1C-4269-8455-91A2A9931F05}" presName="composite" presStyleCnt="0"/>
      <dgm:spPr/>
    </dgm:pt>
    <dgm:pt modelId="{2E5F26DE-5046-425E-8CE5-81AABA87F06B}" type="pres">
      <dgm:prSet presAssocID="{B7F213D6-AC1C-4269-8455-91A2A9931F05}" presName="bgChev" presStyleLbl="node1" presStyleIdx="3" presStyleCnt="4"/>
      <dgm:spPr/>
    </dgm:pt>
    <dgm:pt modelId="{6A304773-9EB8-4E73-8888-D75C2036D148}" type="pres">
      <dgm:prSet presAssocID="{B7F213D6-AC1C-4269-8455-91A2A9931F05}" presName="txNode" presStyleLbl="fgAcc1" presStyleIdx="3" presStyleCnt="4">
        <dgm:presLayoutVars>
          <dgm:bulletEnabled val="1"/>
        </dgm:presLayoutVars>
      </dgm:prSet>
      <dgm:spPr/>
      <dgm:t>
        <a:bodyPr/>
        <a:lstStyle/>
        <a:p>
          <a:endParaRPr lang="en-US"/>
        </a:p>
      </dgm:t>
    </dgm:pt>
  </dgm:ptLst>
  <dgm:cxnLst>
    <dgm:cxn modelId="{0BC418DD-0307-45EC-AB6B-3B765E27B354}" type="presOf" srcId="{4E91585B-FD9B-4FDC-940E-F16B188611DF}" destId="{03C1E04F-85F6-40B3-A0F3-213FB8AE107E}" srcOrd="0" destOrd="0" presId="urn:microsoft.com/office/officeart/2005/8/layout/chevronAccent+Icon"/>
    <dgm:cxn modelId="{49389629-C342-4310-974D-8F29AC80DB4A}" type="presOf" srcId="{F8FB1AE1-7950-4301-88C4-3D45B2DAEABD}" destId="{3287C711-09C1-47F4-9A59-F2DE2A83CBA5}" srcOrd="0" destOrd="0" presId="urn:microsoft.com/office/officeart/2005/8/layout/chevronAccent+Icon"/>
    <dgm:cxn modelId="{9F9815ED-458E-4413-BBD9-5AA96F00EDA8}" type="presOf" srcId="{B7F213D6-AC1C-4269-8455-91A2A9931F05}" destId="{6A304773-9EB8-4E73-8888-D75C2036D148}" srcOrd="0" destOrd="0" presId="urn:microsoft.com/office/officeart/2005/8/layout/chevronAccent+Icon"/>
    <dgm:cxn modelId="{71E077FD-77A0-4218-96A2-232E48796826}" type="presOf" srcId="{3D196BA1-8327-42F7-B9E5-87D503CB93F4}" destId="{73A53A56-C7DC-4AAC-A87E-DB3D1036D1EE}" srcOrd="0" destOrd="0" presId="urn:microsoft.com/office/officeart/2005/8/layout/chevronAccent+Icon"/>
    <dgm:cxn modelId="{D14BB740-54F2-4206-9DB4-DD9C51FF3ABE}" type="presOf" srcId="{4C944641-FCF5-4AD8-B261-60AA0024A79E}" destId="{A9EA7C76-27AE-4735-BCE5-63AC65591A0F}" srcOrd="0" destOrd="0" presId="urn:microsoft.com/office/officeart/2005/8/layout/chevronAccent+Icon"/>
    <dgm:cxn modelId="{3034C04C-4B99-4452-89EF-B3C28EEE5939}" srcId="{4E91585B-FD9B-4FDC-940E-F16B188611DF}" destId="{3D196BA1-8327-42F7-B9E5-87D503CB93F4}" srcOrd="0" destOrd="0" parTransId="{A2507B0B-8670-490A-A262-42446148EFC1}" sibTransId="{2F8CDDFD-859D-49A6-83DB-88370576A339}"/>
    <dgm:cxn modelId="{DA278ECD-ED39-4044-9E8D-6DE29F7C3FB3}" srcId="{4E91585B-FD9B-4FDC-940E-F16B188611DF}" destId="{4C944641-FCF5-4AD8-B261-60AA0024A79E}" srcOrd="1" destOrd="0" parTransId="{8E5E79D8-FB05-4739-B0F5-8BE6ED2F29C8}" sibTransId="{FCC9CB30-198F-41E6-B00A-25E93E3DC839}"/>
    <dgm:cxn modelId="{977E16C2-B327-4A54-873C-9FB8292020C4}" srcId="{4E91585B-FD9B-4FDC-940E-F16B188611DF}" destId="{F8FB1AE1-7950-4301-88C4-3D45B2DAEABD}" srcOrd="2" destOrd="0" parTransId="{DE3B344A-4481-4A7F-BF08-FA41E5323599}" sibTransId="{1995DAFA-2969-47AE-BAD4-7226AF43A4A9}"/>
    <dgm:cxn modelId="{2029BA2A-2457-4A98-99FA-B61D86B6DFC0}" srcId="{4E91585B-FD9B-4FDC-940E-F16B188611DF}" destId="{B7F213D6-AC1C-4269-8455-91A2A9931F05}" srcOrd="3" destOrd="0" parTransId="{3D956855-F314-45DD-A7E4-9DA3886AB7CC}" sibTransId="{D614A336-5FF3-4391-AE65-C801E6B1982D}"/>
    <dgm:cxn modelId="{7681925B-DCA2-4235-8C1F-A2F47F135D4F}" type="presParOf" srcId="{03C1E04F-85F6-40B3-A0F3-213FB8AE107E}" destId="{A5DD43A9-1DAF-4AF8-B93F-002231B340F4}" srcOrd="0" destOrd="0" presId="urn:microsoft.com/office/officeart/2005/8/layout/chevronAccent+Icon"/>
    <dgm:cxn modelId="{453433A2-52BB-45E6-865E-7A9A56B82E23}" type="presParOf" srcId="{A5DD43A9-1DAF-4AF8-B93F-002231B340F4}" destId="{F1B29D40-6158-4812-B2C1-953BF9959822}" srcOrd="0" destOrd="0" presId="urn:microsoft.com/office/officeart/2005/8/layout/chevronAccent+Icon"/>
    <dgm:cxn modelId="{F180A7DD-2C03-41A3-A5C5-5C481A8399EF}" type="presParOf" srcId="{A5DD43A9-1DAF-4AF8-B93F-002231B340F4}" destId="{73A53A56-C7DC-4AAC-A87E-DB3D1036D1EE}" srcOrd="1" destOrd="0" presId="urn:microsoft.com/office/officeart/2005/8/layout/chevronAccent+Icon"/>
    <dgm:cxn modelId="{0DA8E18B-F11E-4A77-82F2-C0F1F4C03787}" type="presParOf" srcId="{03C1E04F-85F6-40B3-A0F3-213FB8AE107E}" destId="{8B17F3B4-600A-4CE5-A22F-67422DEA3775}" srcOrd="1" destOrd="0" presId="urn:microsoft.com/office/officeart/2005/8/layout/chevronAccent+Icon"/>
    <dgm:cxn modelId="{C21E9893-34E4-4D6D-98A5-8EC0F1967E97}" type="presParOf" srcId="{03C1E04F-85F6-40B3-A0F3-213FB8AE107E}" destId="{269B63CB-5ED7-42FC-B24E-49B9E6479AD2}" srcOrd="2" destOrd="0" presId="urn:microsoft.com/office/officeart/2005/8/layout/chevronAccent+Icon"/>
    <dgm:cxn modelId="{30FF3382-49D7-4ED7-9ED2-5AA086A4D125}" type="presParOf" srcId="{269B63CB-5ED7-42FC-B24E-49B9E6479AD2}" destId="{A33B6407-611A-47C1-8F11-11F4B43E3BA6}" srcOrd="0" destOrd="0" presId="urn:microsoft.com/office/officeart/2005/8/layout/chevronAccent+Icon"/>
    <dgm:cxn modelId="{FA6AB1F2-32EA-4966-BA56-E149FDFA4FE3}" type="presParOf" srcId="{269B63CB-5ED7-42FC-B24E-49B9E6479AD2}" destId="{A9EA7C76-27AE-4735-BCE5-63AC65591A0F}" srcOrd="1" destOrd="0" presId="urn:microsoft.com/office/officeart/2005/8/layout/chevronAccent+Icon"/>
    <dgm:cxn modelId="{86199E1D-32B0-4545-8D32-9FAA17A74BB6}" type="presParOf" srcId="{03C1E04F-85F6-40B3-A0F3-213FB8AE107E}" destId="{295420C1-1D20-4824-A2A2-917C15D92A2B}" srcOrd="3" destOrd="0" presId="urn:microsoft.com/office/officeart/2005/8/layout/chevronAccent+Icon"/>
    <dgm:cxn modelId="{5D7D548E-6BAA-4483-B4C1-0EF5273CDE10}" type="presParOf" srcId="{03C1E04F-85F6-40B3-A0F3-213FB8AE107E}" destId="{48E6F5D5-9146-43D5-BB44-65B9F611FA24}" srcOrd="4" destOrd="0" presId="urn:microsoft.com/office/officeart/2005/8/layout/chevronAccent+Icon"/>
    <dgm:cxn modelId="{C6CF56B4-6F63-478A-8B0A-DA7D61232231}" type="presParOf" srcId="{48E6F5D5-9146-43D5-BB44-65B9F611FA24}" destId="{8A97269C-C120-4B0D-8241-794015A53C15}" srcOrd="0" destOrd="0" presId="urn:microsoft.com/office/officeart/2005/8/layout/chevronAccent+Icon"/>
    <dgm:cxn modelId="{59C2EC51-7D1E-4035-9D89-FAD0AD345D67}" type="presParOf" srcId="{48E6F5D5-9146-43D5-BB44-65B9F611FA24}" destId="{3287C711-09C1-47F4-9A59-F2DE2A83CBA5}" srcOrd="1" destOrd="0" presId="urn:microsoft.com/office/officeart/2005/8/layout/chevronAccent+Icon"/>
    <dgm:cxn modelId="{6B85A956-80B8-4A01-8D80-01295DC3CAD2}" type="presParOf" srcId="{03C1E04F-85F6-40B3-A0F3-213FB8AE107E}" destId="{7662593A-0DBA-4DD1-9B80-A9CDE3EEA36F}" srcOrd="5" destOrd="0" presId="urn:microsoft.com/office/officeart/2005/8/layout/chevronAccent+Icon"/>
    <dgm:cxn modelId="{6F2A5FD8-6E1B-40FA-9282-17028E4FE322}" type="presParOf" srcId="{03C1E04F-85F6-40B3-A0F3-213FB8AE107E}" destId="{8EC6BC53-5DB8-4769-9D7D-706542416C7F}" srcOrd="6" destOrd="0" presId="urn:microsoft.com/office/officeart/2005/8/layout/chevronAccent+Icon"/>
    <dgm:cxn modelId="{DEAE862E-9917-429F-B265-F75A3161E95A}" type="presParOf" srcId="{8EC6BC53-5DB8-4769-9D7D-706542416C7F}" destId="{2E5F26DE-5046-425E-8CE5-81AABA87F06B}" srcOrd="0" destOrd="0" presId="urn:microsoft.com/office/officeart/2005/8/layout/chevronAccent+Icon"/>
    <dgm:cxn modelId="{DB84F00F-B337-457B-B919-2F8BC8676F97}" type="presParOf" srcId="{8EC6BC53-5DB8-4769-9D7D-706542416C7F}" destId="{6A304773-9EB8-4E73-8888-D75C2036D148}"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B29D40-6158-4812-B2C1-953BF9959822}">
      <dsp:nvSpPr>
        <dsp:cNvPr id="0" name=""/>
        <dsp:cNvSpPr/>
      </dsp:nvSpPr>
      <dsp:spPr>
        <a:xfrm>
          <a:off x="4448" y="372809"/>
          <a:ext cx="2093586" cy="808124"/>
        </a:xfrm>
        <a:prstGeom prst="chevron">
          <a:avLst>
            <a:gd name="adj" fmla="val 4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A53A56-C7DC-4AAC-A87E-DB3D1036D1EE}">
      <dsp:nvSpPr>
        <dsp:cNvPr id="0" name=""/>
        <dsp:cNvSpPr/>
      </dsp:nvSpPr>
      <dsp:spPr>
        <a:xfrm>
          <a:off x="562737" y="574840"/>
          <a:ext cx="1767917" cy="80812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ro-RO" sz="1800" kern="1200" dirty="0" smtClean="0"/>
            <a:t>Inițierea afacerii</a:t>
          </a:r>
          <a:endParaRPr lang="en-US" sz="1800" kern="1200" dirty="0"/>
        </a:p>
      </dsp:txBody>
      <dsp:txXfrm>
        <a:off x="586406" y="598509"/>
        <a:ext cx="1720579" cy="760786"/>
      </dsp:txXfrm>
    </dsp:sp>
    <dsp:sp modelId="{A33B6407-611A-47C1-8F11-11F4B43E3BA6}">
      <dsp:nvSpPr>
        <dsp:cNvPr id="0" name=""/>
        <dsp:cNvSpPr/>
      </dsp:nvSpPr>
      <dsp:spPr>
        <a:xfrm>
          <a:off x="2395788" y="372809"/>
          <a:ext cx="2093586" cy="808124"/>
        </a:xfrm>
        <a:prstGeom prst="chevron">
          <a:avLst>
            <a:gd name="adj" fmla="val 4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EA7C76-27AE-4735-BCE5-63AC65591A0F}">
      <dsp:nvSpPr>
        <dsp:cNvPr id="0" name=""/>
        <dsp:cNvSpPr/>
      </dsp:nvSpPr>
      <dsp:spPr>
        <a:xfrm>
          <a:off x="2954078" y="574840"/>
          <a:ext cx="1767917" cy="80812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ro-RO" sz="1800" kern="1200" dirty="0" smtClean="0"/>
            <a:t>Anul I</a:t>
          </a:r>
          <a:endParaRPr lang="en-US" sz="1800" kern="1200" dirty="0"/>
        </a:p>
      </dsp:txBody>
      <dsp:txXfrm>
        <a:off x="2977747" y="598509"/>
        <a:ext cx="1720579" cy="760786"/>
      </dsp:txXfrm>
    </dsp:sp>
    <dsp:sp modelId="{8A97269C-C120-4B0D-8241-794015A53C15}">
      <dsp:nvSpPr>
        <dsp:cNvPr id="0" name=""/>
        <dsp:cNvSpPr/>
      </dsp:nvSpPr>
      <dsp:spPr>
        <a:xfrm>
          <a:off x="4787129" y="372809"/>
          <a:ext cx="2093586" cy="808124"/>
        </a:xfrm>
        <a:prstGeom prst="chevron">
          <a:avLst>
            <a:gd name="adj" fmla="val 4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87C711-09C1-47F4-9A59-F2DE2A83CBA5}">
      <dsp:nvSpPr>
        <dsp:cNvPr id="0" name=""/>
        <dsp:cNvSpPr/>
      </dsp:nvSpPr>
      <dsp:spPr>
        <a:xfrm>
          <a:off x="5345419" y="574840"/>
          <a:ext cx="1767917" cy="80812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ro-RO" sz="1800" kern="1200" dirty="0" smtClean="0"/>
            <a:t>Anul II</a:t>
          </a:r>
          <a:endParaRPr lang="en-US" sz="1800" kern="1200" dirty="0"/>
        </a:p>
      </dsp:txBody>
      <dsp:txXfrm>
        <a:off x="5369088" y="598509"/>
        <a:ext cx="1720579" cy="760786"/>
      </dsp:txXfrm>
    </dsp:sp>
    <dsp:sp modelId="{2E5F26DE-5046-425E-8CE5-81AABA87F06B}">
      <dsp:nvSpPr>
        <dsp:cNvPr id="0" name=""/>
        <dsp:cNvSpPr/>
      </dsp:nvSpPr>
      <dsp:spPr>
        <a:xfrm>
          <a:off x="7178470" y="372809"/>
          <a:ext cx="2093586" cy="808124"/>
        </a:xfrm>
        <a:prstGeom prst="chevron">
          <a:avLst>
            <a:gd name="adj" fmla="val 4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304773-9EB8-4E73-8888-D75C2036D148}">
      <dsp:nvSpPr>
        <dsp:cNvPr id="0" name=""/>
        <dsp:cNvSpPr/>
      </dsp:nvSpPr>
      <dsp:spPr>
        <a:xfrm>
          <a:off x="7736759" y="574840"/>
          <a:ext cx="1767917" cy="80812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ro-RO" sz="1800" kern="1200" dirty="0" smtClean="0"/>
            <a:t>Anul III</a:t>
          </a:r>
          <a:endParaRPr lang="en-US" sz="1800" kern="1200" dirty="0"/>
        </a:p>
      </dsp:txBody>
      <dsp:txXfrm>
        <a:off x="7760428" y="598509"/>
        <a:ext cx="1720579" cy="760786"/>
      </dsp:txXfrm>
    </dsp:sp>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20EA5F0D-C1DC-412F-A146-DDB3A74B588F}" type="datetimeFigureOut">
              <a:rPr lang="en-US"/>
              <a:t>26-Jan-20</a:t>
            </a:fld>
            <a:endParaRPr/>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A8CDE508-72C8-4AB5-AA9C-1584D31690E0}" type="datetimeFigureOut">
              <a:rPr lang="en-US"/>
              <a:t>26-Jan-20</a:t>
            </a:fld>
            <a:endParaRPr/>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a:p>
        </p:txBody>
      </p:sp>
      <p:sp>
        <p:nvSpPr>
          <p:cNvPr id="5" name="Notes Placeholder 4"/>
          <p:cNvSpPr>
            <a:spLocks noGrp="1"/>
          </p:cNvSpPr>
          <p:nvPr>
            <p:ph type="body" sz="quarter" idx="3"/>
          </p:nvPr>
        </p:nvSpPr>
        <p:spPr>
          <a:xfrm>
            <a:off x="698500" y="4467781"/>
            <a:ext cx="5588000" cy="3133249"/>
          </a:xfrm>
          <a:prstGeom prst="rect">
            <a:avLst/>
          </a:prstGeom>
        </p:spPr>
        <p:txBody>
          <a:bodyPr vert="horz" lIns="92958" tIns="46479" rIns="92958" bIns="46479" rtlCol="0"/>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i="1" dirty="0"/>
          </a:p>
        </p:txBody>
      </p:sp>
      <p:sp>
        <p:nvSpPr>
          <p:cNvPr id="4" name="Slide Number Placeholder 3"/>
          <p:cNvSpPr>
            <a:spLocks noGrp="1"/>
          </p:cNvSpPr>
          <p:nvPr>
            <p:ph type="sldNum" sz="quarter" idx="10"/>
          </p:nvPr>
        </p:nvSpPr>
        <p:spPr/>
        <p:txBody>
          <a:bodyPr/>
          <a:lstStyle/>
          <a:p>
            <a:fld id="{7FB667E1-E601-4AAF-B95C-B25720D70A60}" type="slidenum">
              <a:rPr lang="en-US" smtClean="0"/>
              <a:t>5</a:t>
            </a:fld>
            <a:endParaRPr lang="en-US"/>
          </a:p>
        </p:txBody>
      </p:sp>
    </p:spTree>
    <p:extLst>
      <p:ext uri="{BB962C8B-B14F-4D97-AF65-F5344CB8AC3E}">
        <p14:creationId xmlns:p14="http://schemas.microsoft.com/office/powerpoint/2010/main" val="2909310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 require more than one slide</a:t>
            </a:r>
          </a:p>
        </p:txBody>
      </p:sp>
      <p:sp>
        <p:nvSpPr>
          <p:cNvPr id="4" name="Slide Number Placeholder 3"/>
          <p:cNvSpPr>
            <a:spLocks noGrp="1"/>
          </p:cNvSpPr>
          <p:nvPr>
            <p:ph type="sldNum" sz="quarter" idx="10"/>
          </p:nvPr>
        </p:nvSpPr>
        <p:spPr/>
        <p:txBody>
          <a:bodyPr/>
          <a:lstStyle/>
          <a:p>
            <a:fld id="{7FB667E1-E601-4AAF-B95C-B25720D70A60}" type="slidenum">
              <a:rPr lang="en-US" smtClean="0"/>
              <a:t>7</a:t>
            </a:fld>
            <a:endParaRPr lang="en-US"/>
          </a:p>
        </p:txBody>
      </p:sp>
    </p:spTree>
    <p:extLst>
      <p:ext uri="{BB962C8B-B14F-4D97-AF65-F5344CB8AC3E}">
        <p14:creationId xmlns:p14="http://schemas.microsoft.com/office/powerpoint/2010/main" val="4265826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11</a:t>
            </a:fld>
            <a:endParaRPr lang="en-US"/>
          </a:p>
        </p:txBody>
      </p:sp>
    </p:spTree>
    <p:extLst>
      <p:ext uri="{BB962C8B-B14F-4D97-AF65-F5344CB8AC3E}">
        <p14:creationId xmlns:p14="http://schemas.microsoft.com/office/powerpoint/2010/main" val="578414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C42FEF-6DCB-42E0-B58C-E538FAE61CCF}" type="datetimeFigureOut">
              <a:rPr lang="en-US" smtClean="0"/>
              <a:t>26-Jan-20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D8477-8F1C-457C-9171-8CBE2C4EF54C}" type="slidenum">
              <a:rPr lang="en-US" smtClean="0"/>
              <a:t>‹#›</a:t>
            </a:fld>
            <a:endParaRPr lang="en-US"/>
          </a:p>
        </p:txBody>
      </p:sp>
    </p:spTree>
    <p:extLst>
      <p:ext uri="{BB962C8B-B14F-4D97-AF65-F5344CB8AC3E}">
        <p14:creationId xmlns:p14="http://schemas.microsoft.com/office/powerpoint/2010/main" val="969225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83DDF-CA54-461A-A486-592D2374C532}" type="datetimeFigureOut">
              <a:rPr lang="en-US" smtClean="0"/>
              <a:t>26-Jan-20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D9AD5-F248-4919-864A-CFD76CC027D6}" type="slidenum">
              <a:rPr lang="en-US" smtClean="0"/>
              <a:t>‹#›</a:t>
            </a:fld>
            <a:endParaRPr lang="en-US"/>
          </a:p>
        </p:txBody>
      </p:sp>
    </p:spTree>
    <p:extLst>
      <p:ext uri="{BB962C8B-B14F-4D97-AF65-F5344CB8AC3E}">
        <p14:creationId xmlns:p14="http://schemas.microsoft.com/office/powerpoint/2010/main" val="4171336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83DDF-CA54-461A-A486-592D2374C532}" type="datetimeFigureOut">
              <a:rPr lang="en-US" smtClean="0"/>
              <a:t>26-Jan-20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D9AD5-F248-4919-864A-CFD76CC027D6}" type="slidenum">
              <a:rPr lang="en-US" smtClean="0"/>
              <a:t>‹#›</a:t>
            </a:fld>
            <a:endParaRPr lang="en-US"/>
          </a:p>
        </p:txBody>
      </p:sp>
    </p:spTree>
    <p:extLst>
      <p:ext uri="{BB962C8B-B14F-4D97-AF65-F5344CB8AC3E}">
        <p14:creationId xmlns:p14="http://schemas.microsoft.com/office/powerpoint/2010/main" val="3431380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583DDF-CA54-461A-A486-592D2374C532}" type="datetimeFigureOut">
              <a:rPr lang="en-US" smtClean="0"/>
              <a:t>26-Jan-20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8D9AD5-F248-4919-864A-CFD76CC027D6}" type="slidenum">
              <a:rPr lang="en-US" smtClean="0"/>
              <a:t>‹#›</a:t>
            </a:fld>
            <a:endParaRPr lang="en-US" dirty="0"/>
          </a:p>
        </p:txBody>
      </p:sp>
    </p:spTree>
    <p:extLst>
      <p:ext uri="{BB962C8B-B14F-4D97-AF65-F5344CB8AC3E}">
        <p14:creationId xmlns:p14="http://schemas.microsoft.com/office/powerpoint/2010/main" val="3391459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583DDF-CA54-461A-A486-592D2374C532}" type="datetimeFigureOut">
              <a:rPr lang="en-US" smtClean="0"/>
              <a:t>26-Jan-20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D9AD5-F248-4919-864A-CFD76CC027D6}" type="slidenum">
              <a:rPr lang="en-US" smtClean="0"/>
              <a:t>‹#›</a:t>
            </a:fld>
            <a:endParaRPr lang="en-US"/>
          </a:p>
        </p:txBody>
      </p:sp>
    </p:spTree>
    <p:extLst>
      <p:ext uri="{BB962C8B-B14F-4D97-AF65-F5344CB8AC3E}">
        <p14:creationId xmlns:p14="http://schemas.microsoft.com/office/powerpoint/2010/main" val="1337115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D7D43D-6574-4C7B-808D-C6C12215A4D4}" type="datetimeFigureOut">
              <a:rPr lang="en-US" smtClean="0"/>
              <a:t>26-Jan-20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CE5F2-81AA-4605-B028-6FBA391056AF}" type="slidenum">
              <a:rPr lang="en-US" smtClean="0"/>
              <a:t>‹#›</a:t>
            </a:fld>
            <a:endParaRPr lang="en-US"/>
          </a:p>
        </p:txBody>
      </p:sp>
    </p:spTree>
    <p:extLst>
      <p:ext uri="{BB962C8B-B14F-4D97-AF65-F5344CB8AC3E}">
        <p14:creationId xmlns:p14="http://schemas.microsoft.com/office/powerpoint/2010/main" val="155635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583DDF-CA54-461A-A486-592D2374C532}" type="datetimeFigureOut">
              <a:rPr lang="en-US" smtClean="0"/>
              <a:t>26-Jan-20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8D9AD5-F248-4919-864A-CFD76CC027D6}" type="slidenum">
              <a:rPr lang="en-US" smtClean="0"/>
              <a:t>‹#›</a:t>
            </a:fld>
            <a:endParaRPr lang="en-US"/>
          </a:p>
        </p:txBody>
      </p:sp>
    </p:spTree>
    <p:extLst>
      <p:ext uri="{BB962C8B-B14F-4D97-AF65-F5344CB8AC3E}">
        <p14:creationId xmlns:p14="http://schemas.microsoft.com/office/powerpoint/2010/main" val="2687410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583DDF-CA54-461A-A486-592D2374C532}" type="datetimeFigureOut">
              <a:rPr lang="en-US" smtClean="0"/>
              <a:t>26-Jan-20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8D9AD5-F248-4919-864A-CFD76CC027D6}" type="slidenum">
              <a:rPr lang="en-US" smtClean="0"/>
              <a:t>‹#›</a:t>
            </a:fld>
            <a:endParaRPr lang="en-US"/>
          </a:p>
        </p:txBody>
      </p:sp>
    </p:spTree>
    <p:extLst>
      <p:ext uri="{BB962C8B-B14F-4D97-AF65-F5344CB8AC3E}">
        <p14:creationId xmlns:p14="http://schemas.microsoft.com/office/powerpoint/2010/main" val="3931668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583DDF-CA54-461A-A486-592D2374C532}" type="datetimeFigureOut">
              <a:rPr lang="en-US" smtClean="0"/>
              <a:pPr/>
              <a:t>26-Jan-20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8D9AD5-F248-4919-864A-CFD76CC027D6}" type="slidenum">
              <a:rPr lang="en-US" smtClean="0"/>
              <a:pPr/>
              <a:t>‹#›</a:t>
            </a:fld>
            <a:endParaRPr lang="en-US"/>
          </a:p>
        </p:txBody>
      </p:sp>
    </p:spTree>
    <p:extLst>
      <p:ext uri="{BB962C8B-B14F-4D97-AF65-F5344CB8AC3E}">
        <p14:creationId xmlns:p14="http://schemas.microsoft.com/office/powerpoint/2010/main" val="1031942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E583DDF-CA54-461A-A486-592D2374C532}" type="datetimeFigureOut">
              <a:rPr lang="en-US" smtClean="0"/>
              <a:t>26-Jan-20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8D9AD5-F248-4919-864A-CFD76CC027D6}" type="slidenum">
              <a:rPr lang="en-US" smtClean="0"/>
              <a:t>‹#›</a:t>
            </a:fld>
            <a:endParaRPr lang="en-US"/>
          </a:p>
        </p:txBody>
      </p:sp>
    </p:spTree>
    <p:extLst>
      <p:ext uri="{BB962C8B-B14F-4D97-AF65-F5344CB8AC3E}">
        <p14:creationId xmlns:p14="http://schemas.microsoft.com/office/powerpoint/2010/main" val="4249199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E583DDF-CA54-461A-A486-592D2374C532}" type="datetimeFigureOut">
              <a:rPr lang="en-US" smtClean="0"/>
              <a:t>26-Jan-20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8D9AD5-F248-4919-864A-CFD76CC027D6}" type="slidenum">
              <a:rPr lang="en-US" smtClean="0"/>
              <a:t>‹#›</a:t>
            </a:fld>
            <a:endParaRPr lang="en-US"/>
          </a:p>
        </p:txBody>
      </p:sp>
    </p:spTree>
    <p:extLst>
      <p:ext uri="{BB962C8B-B14F-4D97-AF65-F5344CB8AC3E}">
        <p14:creationId xmlns:p14="http://schemas.microsoft.com/office/powerpoint/2010/main" val="3474228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83DDF-CA54-461A-A486-592D2374C532}" type="datetimeFigureOut">
              <a:rPr lang="en-US" smtClean="0"/>
              <a:pPr/>
              <a:t>26-Jan-20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D9AD5-F248-4919-864A-CFD76CC027D6}" type="slidenum">
              <a:rPr lang="en-US" smtClean="0"/>
              <a:pPr/>
              <a:t>‹#›</a:t>
            </a:fld>
            <a:endParaRPr lang="en-US" dirty="0"/>
          </a:p>
        </p:txBody>
      </p:sp>
    </p:spTree>
    <p:extLst>
      <p:ext uri="{BB962C8B-B14F-4D97-AF65-F5344CB8AC3E}">
        <p14:creationId xmlns:p14="http://schemas.microsoft.com/office/powerpoint/2010/main" val="11050071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57200"/>
            <a:ext cx="9509760" cy="1676400"/>
          </a:xfrm>
        </p:spPr>
        <p:txBody>
          <a:bodyPr>
            <a:normAutofit fontScale="90000"/>
          </a:bodyPr>
          <a:lstStyle/>
          <a:p>
            <a:pPr algn="ctr"/>
            <a:r>
              <a:rPr lang="en-US" b="1" dirty="0" smtClean="0">
                <a:latin typeface="Constantia" panose="02030602050306030303" pitchFamily="18" charset="0"/>
              </a:rPr>
              <a:t>PLAN DE AFACERI</a:t>
            </a:r>
            <a:br>
              <a:rPr lang="en-US" b="1" dirty="0" smtClean="0">
                <a:latin typeface="Constantia" panose="02030602050306030303" pitchFamily="18" charset="0"/>
              </a:rPr>
            </a:br>
            <a:r>
              <a:rPr lang="en-US" b="1" dirty="0">
                <a:latin typeface="Constantia" panose="02030602050306030303" pitchFamily="18" charset="0"/>
              </a:rPr>
              <a:t/>
            </a:r>
            <a:br>
              <a:rPr lang="en-US" b="1" dirty="0">
                <a:latin typeface="Constantia" panose="02030602050306030303" pitchFamily="18" charset="0"/>
              </a:rPr>
            </a:br>
            <a:r>
              <a:rPr lang="en-US" b="1" dirty="0" smtClean="0">
                <a:solidFill>
                  <a:srgbClr val="0070C0"/>
                </a:solidFill>
                <a:latin typeface="Times New Roman" panose="02020603050405020304" pitchFamily="18" charset="0"/>
                <a:cs typeface="Times New Roman" panose="02020603050405020304" pitchFamily="18" charset="0"/>
              </a:rPr>
              <a:t>S. C. </a:t>
            </a:r>
            <a:r>
              <a:rPr lang="en-US" b="1" dirty="0" err="1" smtClean="0">
                <a:solidFill>
                  <a:srgbClr val="0070C0"/>
                </a:solidFill>
                <a:latin typeface="Times New Roman" panose="02020603050405020304" pitchFamily="18" charset="0"/>
                <a:cs typeface="Times New Roman" panose="02020603050405020304" pitchFamily="18" charset="0"/>
              </a:rPr>
              <a:t>Food.Int</a:t>
            </a:r>
            <a:r>
              <a:rPr lang="en-US" b="1" dirty="0" smtClean="0">
                <a:solidFill>
                  <a:srgbClr val="0070C0"/>
                </a:solidFill>
                <a:latin typeface="Times New Roman" panose="02020603050405020304" pitchFamily="18" charset="0"/>
                <a:cs typeface="Times New Roman" panose="02020603050405020304" pitchFamily="18" charset="0"/>
              </a:rPr>
              <a:t> S. R. L.</a:t>
            </a:r>
            <a:r>
              <a:rPr lang="en-US" b="1" dirty="0" smtClean="0">
                <a:latin typeface="Constantia" panose="02030602050306030303" pitchFamily="18" charset="0"/>
              </a:rPr>
              <a:t/>
            </a:r>
            <a:br>
              <a:rPr lang="en-US" b="1" dirty="0" smtClean="0">
                <a:latin typeface="Constantia" panose="02030602050306030303" pitchFamily="18" charset="0"/>
              </a:rPr>
            </a:br>
            <a:endParaRPr lang="en-US" b="1" dirty="0">
              <a:latin typeface="Constantia" panose="02030602050306030303" pitchFamily="18" charset="0"/>
            </a:endParaRPr>
          </a:p>
        </p:txBody>
      </p:sp>
      <p:sp>
        <p:nvSpPr>
          <p:cNvPr id="3" name="TextBox 2"/>
          <p:cNvSpPr txBox="1"/>
          <p:nvPr/>
        </p:nvSpPr>
        <p:spPr>
          <a:xfrm>
            <a:off x="1295400" y="2895600"/>
            <a:ext cx="9662160" cy="2677656"/>
          </a:xfrm>
          <a:prstGeom prst="rect">
            <a:avLst/>
          </a:prstGeom>
          <a:noFill/>
        </p:spPr>
        <p:txBody>
          <a:bodyPr wrap="square" rtlCol="0">
            <a:spAutoFit/>
          </a:bodyPr>
          <a:lstStyle/>
          <a:p>
            <a:pPr algn="ctr"/>
            <a:r>
              <a:rPr lang="en-US" sz="2400" b="1" dirty="0" err="1" smtClean="0">
                <a:latin typeface="Constantia" panose="02030602050306030303" pitchFamily="18" charset="0"/>
              </a:rPr>
              <a:t>Antreprenori</a:t>
            </a:r>
            <a:r>
              <a:rPr lang="en-US" sz="2400" b="1" dirty="0" smtClean="0">
                <a:latin typeface="Constantia" panose="02030602050306030303" pitchFamily="18" charset="0"/>
              </a:rPr>
              <a:t>:</a:t>
            </a:r>
          </a:p>
          <a:p>
            <a:pPr algn="ctr"/>
            <a:endParaRPr lang="en-US" sz="2400" b="1" dirty="0" smtClean="0">
              <a:latin typeface="Constantia" panose="02030602050306030303" pitchFamily="18" charset="0"/>
            </a:endParaRPr>
          </a:p>
          <a:p>
            <a:pPr marL="457200" indent="-457200" algn="ctr">
              <a:buAutoNum type="arabicPeriod"/>
            </a:pPr>
            <a:r>
              <a:rPr lang="en-US" sz="2400" b="1" dirty="0" smtClean="0">
                <a:solidFill>
                  <a:srgbClr val="0070C0"/>
                </a:solidFill>
                <a:latin typeface="Constantia" panose="02030602050306030303" pitchFamily="18" charset="0"/>
              </a:rPr>
              <a:t>Bo</a:t>
            </a:r>
            <a:r>
              <a:rPr lang="ro-RO" sz="2400" b="1" dirty="0" smtClean="0">
                <a:solidFill>
                  <a:srgbClr val="0070C0"/>
                </a:solidFill>
                <a:latin typeface="Constantia" panose="02030602050306030303" pitchFamily="18" charset="0"/>
              </a:rPr>
              <a:t>țoc Indi</a:t>
            </a:r>
            <a:endParaRPr lang="en-US" sz="2400" b="1" dirty="0" smtClean="0">
              <a:solidFill>
                <a:srgbClr val="0070C0"/>
              </a:solidFill>
              <a:latin typeface="Constantia" panose="02030602050306030303" pitchFamily="18" charset="0"/>
            </a:endParaRPr>
          </a:p>
          <a:p>
            <a:pPr marL="457200" indent="-457200" algn="ctr">
              <a:buAutoNum type="arabicPeriod"/>
            </a:pPr>
            <a:endParaRPr lang="en-US" sz="2400" b="1" dirty="0">
              <a:solidFill>
                <a:srgbClr val="0070C0"/>
              </a:solidFill>
              <a:latin typeface="Constantia" panose="02030602050306030303" pitchFamily="18" charset="0"/>
            </a:endParaRPr>
          </a:p>
          <a:p>
            <a:pPr marL="457200" indent="-457200" algn="ctr">
              <a:buAutoNum type="arabicPeriod"/>
            </a:pPr>
            <a:r>
              <a:rPr lang="ro-RO" sz="2400" b="1" dirty="0" smtClean="0">
                <a:solidFill>
                  <a:srgbClr val="0070C0"/>
                </a:solidFill>
                <a:latin typeface="Constantia" panose="02030602050306030303" pitchFamily="18" charset="0"/>
              </a:rPr>
              <a:t>Lăutaru Vlad</a:t>
            </a:r>
            <a:endParaRPr lang="en-US" sz="2400" b="1" dirty="0" smtClean="0">
              <a:solidFill>
                <a:srgbClr val="0070C0"/>
              </a:solidFill>
              <a:latin typeface="Constantia" panose="02030602050306030303" pitchFamily="18" charset="0"/>
            </a:endParaRPr>
          </a:p>
          <a:p>
            <a:pPr marL="457200" indent="-457200" algn="ctr">
              <a:buAutoNum type="arabicPeriod"/>
            </a:pPr>
            <a:endParaRPr lang="en-US" sz="2400" b="1" dirty="0" smtClean="0">
              <a:solidFill>
                <a:srgbClr val="0070C0"/>
              </a:solidFill>
              <a:latin typeface="Constantia" panose="02030602050306030303" pitchFamily="18" charset="0"/>
            </a:endParaRPr>
          </a:p>
          <a:p>
            <a:pPr algn="ctr"/>
            <a:r>
              <a:rPr lang="en-US" sz="2400" b="1" dirty="0" smtClean="0">
                <a:solidFill>
                  <a:srgbClr val="0070C0"/>
                </a:solidFill>
                <a:latin typeface="Constantia" panose="02030602050306030303" pitchFamily="18" charset="0"/>
              </a:rPr>
              <a:t>20</a:t>
            </a:r>
            <a:r>
              <a:rPr lang="ro-RO" sz="2400" b="1" dirty="0" smtClean="0">
                <a:solidFill>
                  <a:srgbClr val="0070C0"/>
                </a:solidFill>
                <a:latin typeface="Constantia" panose="02030602050306030303" pitchFamily="18" charset="0"/>
              </a:rPr>
              <a:t>20</a:t>
            </a:r>
            <a:endParaRPr lang="en-US" sz="2400" b="1" dirty="0">
              <a:solidFill>
                <a:srgbClr val="0070C0"/>
              </a:solidFill>
              <a:latin typeface="Constantia" panose="02030602050306030303" pitchFamily="18" charset="0"/>
            </a:endParaRPr>
          </a:p>
        </p:txBody>
      </p:sp>
    </p:spTree>
    <p:extLst>
      <p:ext uri="{BB962C8B-B14F-4D97-AF65-F5344CB8AC3E}">
        <p14:creationId xmlns:p14="http://schemas.microsoft.com/office/powerpoint/2010/main" val="3116126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11049000" cy="609600"/>
          </a:xfrm>
        </p:spPr>
        <p:txBody>
          <a:bodyPr>
            <a:normAutofit fontScale="90000"/>
          </a:bodyPr>
          <a:lstStyle/>
          <a:p>
            <a:r>
              <a:rPr lang="en-US" dirty="0" smtClean="0">
                <a:solidFill>
                  <a:schemeClr val="tx1">
                    <a:lumMod val="50000"/>
                  </a:schemeClr>
                </a:solidFill>
                <a:latin typeface="Constantia" panose="02030602050306030303" pitchFamily="18" charset="0"/>
              </a:rPr>
              <a:t/>
            </a:r>
            <a:br>
              <a:rPr lang="en-US" dirty="0" smtClean="0">
                <a:solidFill>
                  <a:schemeClr val="tx1">
                    <a:lumMod val="50000"/>
                  </a:schemeClr>
                </a:solidFill>
                <a:latin typeface="Constantia" panose="02030602050306030303" pitchFamily="18" charset="0"/>
              </a:rPr>
            </a:br>
            <a:r>
              <a:rPr lang="ro-RO" sz="3100" dirty="0" smtClean="0">
                <a:solidFill>
                  <a:schemeClr val="tx1">
                    <a:lumMod val="50000"/>
                  </a:schemeClr>
                </a:solidFill>
                <a:latin typeface="Constantia" panose="02030602050306030303" pitchFamily="18" charset="0"/>
              </a:rPr>
              <a:t>4) Resurse umane. Resurse materiale. Resurse financiare.</a:t>
            </a:r>
            <a:endParaRPr lang="en-US" sz="3100" dirty="0">
              <a:solidFill>
                <a:schemeClr val="tx1">
                  <a:lumMod val="50000"/>
                </a:schemeClr>
              </a:solidFill>
              <a:latin typeface="Constantia" panose="02030602050306030303" pitchFamily="18" charset="0"/>
            </a:endParaRPr>
          </a:p>
        </p:txBody>
      </p:sp>
      <p:sp>
        <p:nvSpPr>
          <p:cNvPr id="3" name="Content Placeholder 2"/>
          <p:cNvSpPr>
            <a:spLocks noGrp="1"/>
          </p:cNvSpPr>
          <p:nvPr>
            <p:ph sz="half" idx="1"/>
          </p:nvPr>
        </p:nvSpPr>
        <p:spPr>
          <a:xfrm>
            <a:off x="228600" y="1676400"/>
            <a:ext cx="11734800" cy="4123944"/>
          </a:xfrm>
        </p:spPr>
        <p:txBody>
          <a:bodyPr>
            <a:noAutofit/>
          </a:bodyPr>
          <a:lstStyle/>
          <a:p>
            <a:pPr>
              <a:lnSpc>
                <a:spcPct val="150000"/>
              </a:lnSpc>
            </a:pPr>
            <a:r>
              <a:rPr lang="ro-RO" sz="2400" dirty="0" smtClean="0">
                <a:latin typeface="Constantia" panose="02030602050306030303" pitchFamily="18" charset="0"/>
              </a:rPr>
              <a:t>Managerul</a:t>
            </a:r>
            <a:r>
              <a:rPr lang="en-US" sz="2400" dirty="0" smtClean="0">
                <a:latin typeface="Constantia" panose="02030602050306030303" pitchFamily="18" charset="0"/>
              </a:rPr>
              <a:t> </a:t>
            </a:r>
            <a:r>
              <a:rPr lang="ro-RO" sz="2400" dirty="0" smtClean="0">
                <a:latin typeface="Constantia" panose="02030602050306030303" pitchFamily="18" charset="0"/>
              </a:rPr>
              <a:t>g</a:t>
            </a:r>
            <a:r>
              <a:rPr lang="en-US" sz="2400" dirty="0" err="1" smtClean="0">
                <a:latin typeface="Constantia" panose="02030602050306030303" pitchFamily="18" charset="0"/>
              </a:rPr>
              <a:t>eneral</a:t>
            </a:r>
            <a:r>
              <a:rPr lang="en-US" sz="2400" dirty="0" smtClean="0">
                <a:latin typeface="Constantia" panose="02030602050306030303" pitchFamily="18" charset="0"/>
              </a:rPr>
              <a:t> </a:t>
            </a:r>
            <a:r>
              <a:rPr lang="en-US" sz="2400" dirty="0" err="1">
                <a:latin typeface="Constantia" panose="02030602050306030303" pitchFamily="18" charset="0"/>
              </a:rPr>
              <a:t>va</a:t>
            </a:r>
            <a:r>
              <a:rPr lang="en-US" sz="2400" dirty="0">
                <a:latin typeface="Constantia" panose="02030602050306030303" pitchFamily="18" charset="0"/>
              </a:rPr>
              <a:t> fi </a:t>
            </a:r>
            <a:r>
              <a:rPr lang="ro-RO" sz="2400" dirty="0" smtClean="0">
                <a:solidFill>
                  <a:srgbClr val="0070C0"/>
                </a:solidFill>
                <a:latin typeface="Constantia" panose="02030602050306030303" pitchFamily="18" charset="0"/>
              </a:rPr>
              <a:t>Lăutaru Vlad </a:t>
            </a:r>
            <a:r>
              <a:rPr lang="ro-RO" sz="2400" dirty="0">
                <a:latin typeface="Constantia" panose="02030602050306030303" pitchFamily="18" charset="0"/>
              </a:rPr>
              <a:t>ș</a:t>
            </a:r>
            <a:r>
              <a:rPr lang="en-US" sz="2400" dirty="0" err="1" smtClean="0">
                <a:latin typeface="Constantia" panose="02030602050306030303" pitchFamily="18" charset="0"/>
              </a:rPr>
              <a:t>i</a:t>
            </a:r>
            <a:r>
              <a:rPr lang="en-US" sz="2400" dirty="0" smtClean="0">
                <a:latin typeface="Constantia" panose="02030602050306030303" pitchFamily="18" charset="0"/>
              </a:rPr>
              <a:t> </a:t>
            </a:r>
            <a:r>
              <a:rPr lang="en-US" sz="2400" dirty="0" err="1">
                <a:latin typeface="Constantia" panose="02030602050306030303" pitchFamily="18" charset="0"/>
              </a:rPr>
              <a:t>va</a:t>
            </a:r>
            <a:r>
              <a:rPr lang="en-US" sz="2400" dirty="0">
                <a:latin typeface="Constantia" panose="02030602050306030303" pitchFamily="18" charset="0"/>
              </a:rPr>
              <a:t> </a:t>
            </a:r>
            <a:r>
              <a:rPr lang="en-US" sz="2400" dirty="0" err="1">
                <a:latin typeface="Constantia" panose="02030602050306030303" pitchFamily="18" charset="0"/>
              </a:rPr>
              <a:t>avea</a:t>
            </a:r>
            <a:r>
              <a:rPr lang="en-US" sz="2400" dirty="0">
                <a:latin typeface="Constantia" panose="02030602050306030303" pitchFamily="18" charset="0"/>
              </a:rPr>
              <a:t> </a:t>
            </a:r>
            <a:r>
              <a:rPr lang="ro-RO" sz="2400" dirty="0" smtClean="0">
                <a:latin typeface="Constantia" panose="02030602050306030303" pitchFamily="18" charset="0"/>
              </a:rPr>
              <a:t>î</a:t>
            </a:r>
            <a:r>
              <a:rPr lang="en-US" sz="2400" dirty="0" smtClean="0">
                <a:latin typeface="Constantia" panose="02030602050306030303" pitchFamily="18" charset="0"/>
              </a:rPr>
              <a:t>n </a:t>
            </a:r>
            <a:r>
              <a:rPr lang="en-US" sz="2400" dirty="0" err="1">
                <a:latin typeface="Constantia" panose="02030602050306030303" pitchFamily="18" charset="0"/>
              </a:rPr>
              <a:t>subordine</a:t>
            </a:r>
            <a:r>
              <a:rPr lang="en-US" sz="2400" dirty="0">
                <a:latin typeface="Constantia" panose="02030602050306030303" pitchFamily="18" charset="0"/>
              </a:rPr>
              <a:t> </a:t>
            </a:r>
            <a:r>
              <a:rPr lang="en-US" sz="2400" dirty="0" err="1" smtClean="0">
                <a:latin typeface="Constantia" panose="02030602050306030303" pitchFamily="18" charset="0"/>
              </a:rPr>
              <a:t>ierarhic</a:t>
            </a:r>
            <a:r>
              <a:rPr lang="ro-RO" sz="2400" dirty="0" smtClean="0">
                <a:latin typeface="Constantia" panose="02030602050306030303" pitchFamily="18" charset="0"/>
              </a:rPr>
              <a:t>ă</a:t>
            </a:r>
            <a:r>
              <a:rPr lang="en-US" sz="2400" dirty="0" smtClean="0">
                <a:latin typeface="Constantia" panose="02030602050306030303" pitchFamily="18" charset="0"/>
              </a:rPr>
              <a:t> </a:t>
            </a:r>
            <a:r>
              <a:rPr lang="ro-RO" sz="2400" dirty="0" err="1" smtClean="0">
                <a:latin typeface="Constantia" panose="02030602050306030303" pitchFamily="18" charset="0"/>
              </a:rPr>
              <a:t>î</a:t>
            </a:r>
            <a:r>
              <a:rPr lang="en-US" sz="2400" dirty="0" err="1" smtClean="0">
                <a:latin typeface="Constantia" panose="02030602050306030303" pitchFamily="18" charset="0"/>
              </a:rPr>
              <a:t>ntreg</a:t>
            </a:r>
            <a:r>
              <a:rPr lang="en-US" sz="2400" dirty="0" smtClean="0">
                <a:latin typeface="Constantia" panose="02030602050306030303" pitchFamily="18" charset="0"/>
              </a:rPr>
              <a:t> </a:t>
            </a:r>
            <a:r>
              <a:rPr lang="en-US" sz="2400" dirty="0" err="1" smtClean="0">
                <a:latin typeface="Constantia" panose="02030602050306030303" pitchFamily="18" charset="0"/>
              </a:rPr>
              <a:t>personalul</a:t>
            </a:r>
            <a:r>
              <a:rPr lang="en-US" sz="2400" dirty="0" smtClean="0">
                <a:latin typeface="Constantia" panose="02030602050306030303" pitchFamily="18" charset="0"/>
              </a:rPr>
              <a:t>, </a:t>
            </a:r>
            <a:r>
              <a:rPr lang="ro-RO" sz="2400" dirty="0" smtClean="0">
                <a:latin typeface="Constantia" panose="02030602050306030303" pitchFamily="18" charset="0"/>
              </a:rPr>
              <a:t>î</a:t>
            </a:r>
            <a:r>
              <a:rPr lang="en-US" sz="2400" dirty="0" err="1" smtClean="0">
                <a:latin typeface="Constantia" panose="02030602050306030303" pitchFamily="18" charset="0"/>
              </a:rPr>
              <a:t>mpreun</a:t>
            </a:r>
            <a:r>
              <a:rPr lang="ro-RO" sz="2400" dirty="0" smtClean="0">
                <a:latin typeface="Constantia" panose="02030602050306030303" pitchFamily="18" charset="0"/>
              </a:rPr>
              <a:t>ă</a:t>
            </a:r>
            <a:r>
              <a:rPr lang="en-US" sz="2400" dirty="0" smtClean="0">
                <a:latin typeface="Constantia" panose="02030602050306030303" pitchFamily="18" charset="0"/>
              </a:rPr>
              <a:t> </a:t>
            </a:r>
            <a:r>
              <a:rPr lang="en-US" sz="2400" dirty="0">
                <a:latin typeface="Constantia" panose="02030602050306030303" pitchFamily="18" charset="0"/>
              </a:rPr>
              <a:t>cu </a:t>
            </a:r>
            <a:r>
              <a:rPr lang="ro-RO" sz="2400" dirty="0" smtClean="0">
                <a:solidFill>
                  <a:srgbClr val="0070C0"/>
                </a:solidFill>
                <a:latin typeface="Constantia" panose="02030602050306030303" pitchFamily="18" charset="0"/>
              </a:rPr>
              <a:t>Boțoc Indi</a:t>
            </a:r>
            <a:r>
              <a:rPr lang="ro-RO" sz="2400" dirty="0" smtClean="0">
                <a:latin typeface="Constantia" panose="02030602050306030303" pitchFamily="18" charset="0"/>
              </a:rPr>
              <a:t>, care </a:t>
            </a:r>
            <a:r>
              <a:rPr lang="en-US" sz="2400" dirty="0" err="1" smtClean="0">
                <a:latin typeface="Constantia" panose="02030602050306030303" pitchFamily="18" charset="0"/>
              </a:rPr>
              <a:t>va</a:t>
            </a:r>
            <a:r>
              <a:rPr lang="en-US" sz="2400" dirty="0" smtClean="0">
                <a:latin typeface="Constantia" panose="02030602050306030303" pitchFamily="18" charset="0"/>
              </a:rPr>
              <a:t> </a:t>
            </a:r>
            <a:r>
              <a:rPr lang="en-US" sz="2400" dirty="0" err="1">
                <a:latin typeface="Constantia" panose="02030602050306030303" pitchFamily="18" charset="0"/>
              </a:rPr>
              <a:t>avea</a:t>
            </a:r>
            <a:r>
              <a:rPr lang="en-US" sz="2400" dirty="0">
                <a:latin typeface="Constantia" panose="02030602050306030303" pitchFamily="18" charset="0"/>
              </a:rPr>
              <a:t> </a:t>
            </a:r>
            <a:r>
              <a:rPr lang="ro-RO" sz="2400" dirty="0" smtClean="0">
                <a:latin typeface="Constantia" panose="02030602050306030303" pitchFamily="18" charset="0"/>
              </a:rPr>
              <a:t>î</a:t>
            </a:r>
            <a:r>
              <a:rPr lang="en-US" sz="2400" dirty="0" smtClean="0">
                <a:latin typeface="Constantia" panose="02030602050306030303" pitchFamily="18" charset="0"/>
              </a:rPr>
              <a:t>n </a:t>
            </a:r>
            <a:r>
              <a:rPr lang="en-US" sz="2400" dirty="0" err="1">
                <a:latin typeface="Constantia" panose="02030602050306030303" pitchFamily="18" charset="0"/>
              </a:rPr>
              <a:t>subordine</a:t>
            </a:r>
            <a:r>
              <a:rPr lang="en-US" sz="2400" dirty="0">
                <a:latin typeface="Constantia" panose="02030602050306030303" pitchFamily="18" charset="0"/>
              </a:rPr>
              <a:t> </a:t>
            </a:r>
            <a:r>
              <a:rPr lang="en-US" sz="2400" dirty="0" err="1" smtClean="0">
                <a:latin typeface="Constantia" panose="02030602050306030303" pitchFamily="18" charset="0"/>
              </a:rPr>
              <a:t>ierarhic</a:t>
            </a:r>
            <a:r>
              <a:rPr lang="ro-RO" sz="2400" dirty="0" smtClean="0">
                <a:latin typeface="Constantia" panose="02030602050306030303" pitchFamily="18" charset="0"/>
              </a:rPr>
              <a:t>ă</a:t>
            </a:r>
            <a:r>
              <a:rPr lang="en-US" sz="2400" dirty="0" smtClean="0">
                <a:latin typeface="Constantia" panose="02030602050306030303" pitchFamily="18" charset="0"/>
              </a:rPr>
              <a:t> </a:t>
            </a:r>
            <a:r>
              <a:rPr lang="ro-RO" sz="2400" dirty="0" err="1" smtClean="0">
                <a:latin typeface="Constantia" panose="02030602050306030303" pitchFamily="18" charset="0"/>
              </a:rPr>
              <a:t>ș</a:t>
            </a:r>
            <a:r>
              <a:rPr lang="en-US" sz="2400" dirty="0" err="1" smtClean="0">
                <a:latin typeface="Constantia" panose="02030602050306030303" pitchFamily="18" charset="0"/>
              </a:rPr>
              <a:t>i</a:t>
            </a:r>
            <a:r>
              <a:rPr lang="en-US" sz="2400" dirty="0" smtClean="0">
                <a:latin typeface="Constantia" panose="02030602050306030303" pitchFamily="18" charset="0"/>
              </a:rPr>
              <a:t> </a:t>
            </a:r>
            <a:r>
              <a:rPr lang="en-US" sz="2400" dirty="0" err="1" smtClean="0">
                <a:latin typeface="Constantia" panose="02030602050306030303" pitchFamily="18" charset="0"/>
              </a:rPr>
              <a:t>func</a:t>
            </a:r>
            <a:r>
              <a:rPr lang="ro-RO" sz="2400" dirty="0">
                <a:latin typeface="Constantia" panose="02030602050306030303" pitchFamily="18" charset="0"/>
              </a:rPr>
              <a:t>ț</a:t>
            </a:r>
            <a:r>
              <a:rPr lang="en-US" sz="2400" dirty="0" err="1" smtClean="0">
                <a:latin typeface="Constantia" panose="02030602050306030303" pitchFamily="18" charset="0"/>
              </a:rPr>
              <a:t>ional</a:t>
            </a:r>
            <a:r>
              <a:rPr lang="ro-RO" sz="2400" dirty="0">
                <a:latin typeface="Constantia" panose="02030602050306030303" pitchFamily="18" charset="0"/>
              </a:rPr>
              <a:t>ă</a:t>
            </a:r>
            <a:r>
              <a:rPr lang="en-US" sz="2400" dirty="0" smtClean="0">
                <a:latin typeface="Constantia" panose="02030602050306030303" pitchFamily="18" charset="0"/>
              </a:rPr>
              <a:t> </a:t>
            </a:r>
            <a:r>
              <a:rPr lang="ro-RO" sz="2400" dirty="0" smtClean="0">
                <a:latin typeface="Constantia" panose="02030602050306030303" pitchFamily="18" charset="0"/>
              </a:rPr>
              <a:t>toți directorii fiecărui magazin Food.Int</a:t>
            </a:r>
            <a:endParaRPr lang="en-US" sz="2400" dirty="0">
              <a:latin typeface="Constantia" panose="02030602050306030303" pitchFamily="18" charset="0"/>
            </a:endParaRPr>
          </a:p>
        </p:txBody>
      </p:sp>
    </p:spTree>
    <p:extLst>
      <p:ext uri="{BB962C8B-B14F-4D97-AF65-F5344CB8AC3E}">
        <p14:creationId xmlns:p14="http://schemas.microsoft.com/office/powerpoint/2010/main" val="2072917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1120" y="467360"/>
            <a:ext cx="9509760" cy="751840"/>
          </a:xfrm>
        </p:spPr>
        <p:txBody>
          <a:bodyPr>
            <a:normAutofit/>
          </a:bodyPr>
          <a:lstStyle/>
          <a:p>
            <a:pPr algn="ctr"/>
            <a:r>
              <a:rPr lang="ro-RO" sz="2800" dirty="0" smtClean="0">
                <a:latin typeface="Constantia" panose="02030602050306030303" pitchFamily="18" charset="0"/>
              </a:rPr>
              <a:t>Rolul și responsabilitățile membrilor echipei</a:t>
            </a:r>
            <a:endParaRPr lang="en-US" sz="2800" dirty="0">
              <a:latin typeface="Constantia" panose="02030602050306030303" pitchFamily="18" charset="0"/>
            </a:endParaRPr>
          </a:p>
        </p:txBody>
      </p:sp>
      <p:pic>
        <p:nvPicPr>
          <p:cNvPr id="10" name="Content Placeholder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468281"/>
            <a:ext cx="12192000" cy="3749040"/>
          </a:xfrm>
        </p:spPr>
      </p:pic>
    </p:spTree>
    <p:extLst>
      <p:ext uri="{BB962C8B-B14F-4D97-AF65-F5344CB8AC3E}">
        <p14:creationId xmlns:p14="http://schemas.microsoft.com/office/powerpoint/2010/main" val="55931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685800"/>
            <a:ext cx="11277600" cy="4123944"/>
          </a:xfrm>
        </p:spPr>
        <p:txBody>
          <a:bodyPr>
            <a:normAutofit/>
          </a:bodyPr>
          <a:lstStyle/>
          <a:p>
            <a:r>
              <a:rPr lang="ro-RO" sz="2800" dirty="0" smtClean="0">
                <a:latin typeface="Constantia" panose="02030602050306030303" pitchFamily="18" charset="0"/>
              </a:rPr>
              <a:t>Suma investită inițial: </a:t>
            </a:r>
            <a:r>
              <a:rPr lang="ro-RO" sz="2800" dirty="0" smtClean="0">
                <a:solidFill>
                  <a:srgbClr val="0070C0"/>
                </a:solidFill>
                <a:latin typeface="Constantia" panose="02030602050306030303" pitchFamily="18" charset="0"/>
              </a:rPr>
              <a:t>50 000 </a:t>
            </a:r>
            <a:r>
              <a:rPr lang="ro-RO" sz="2800" dirty="0" smtClean="0">
                <a:solidFill>
                  <a:srgbClr val="0070C0"/>
                </a:solidFill>
                <a:latin typeface="Times New Roman" panose="02020603050405020304" pitchFamily="18" charset="0"/>
                <a:cs typeface="Times New Roman" panose="02020603050405020304" pitchFamily="18" charset="0"/>
              </a:rPr>
              <a:t>€ </a:t>
            </a:r>
            <a:r>
              <a:rPr lang="ro-RO" sz="2800" dirty="0" smtClean="0">
                <a:latin typeface="Times New Roman" panose="02020603050405020304" pitchFamily="18" charset="0"/>
                <a:cs typeface="Times New Roman" panose="02020603050405020304" pitchFamily="18" charset="0"/>
              </a:rPr>
              <a:t>(curs 1€ = 4,5 ron)</a:t>
            </a:r>
          </a:p>
          <a:p>
            <a:pPr marL="45720" indent="0">
              <a:buNone/>
            </a:pPr>
            <a:r>
              <a:rPr lang="ro-RO" sz="2800" dirty="0" smtClean="0">
                <a:latin typeface="Times New Roman" panose="02020603050405020304" pitchFamily="18" charset="0"/>
                <a:cs typeface="Times New Roman" panose="02020603050405020304" pitchFamily="18" charset="0"/>
              </a:rPr>
              <a:t>Aceasta cuprinde:</a:t>
            </a:r>
          </a:p>
          <a:p>
            <a:pPr>
              <a:buFont typeface="Wingdings" panose="05000000000000000000" pitchFamily="2" charset="2"/>
              <a:buChar char="ü"/>
            </a:pPr>
            <a:r>
              <a:rPr lang="ro-RO" sz="2800" dirty="0">
                <a:latin typeface="Times New Roman" panose="02020603050405020304" pitchFamily="18" charset="0"/>
                <a:cs typeface="Times New Roman" panose="02020603050405020304" pitchFamily="18" charset="0"/>
              </a:rPr>
              <a:t> </a:t>
            </a:r>
            <a:r>
              <a:rPr lang="ro-RO" sz="2800" dirty="0" smtClean="0">
                <a:latin typeface="Times New Roman" panose="02020603050405020304" pitchFamily="18" charset="0"/>
                <a:cs typeface="Times New Roman" panose="02020603050405020304" pitchFamily="18" charset="0"/>
              </a:rPr>
              <a:t>cheltuieli pentru lansarea afacerii;</a:t>
            </a:r>
          </a:p>
          <a:p>
            <a:pPr>
              <a:buFont typeface="Wingdings" panose="05000000000000000000" pitchFamily="2" charset="2"/>
              <a:buChar char="ü"/>
            </a:pPr>
            <a:r>
              <a:rPr lang="ro-RO" sz="2800" dirty="0">
                <a:latin typeface="Times New Roman" panose="02020603050405020304" pitchFamily="18" charset="0"/>
                <a:cs typeface="Times New Roman" panose="02020603050405020304" pitchFamily="18" charset="0"/>
              </a:rPr>
              <a:t> </a:t>
            </a:r>
            <a:r>
              <a:rPr lang="ro-RO" sz="2800" dirty="0" smtClean="0">
                <a:latin typeface="Times New Roman" panose="02020603050405020304" pitchFamily="18" charset="0"/>
                <a:cs typeface="Times New Roman" panose="02020603050405020304" pitchFamily="18" charset="0"/>
              </a:rPr>
              <a:t>cheltuieli pentru amenajarea spațiilor (inițial pentru un singur magazin);</a:t>
            </a:r>
          </a:p>
          <a:p>
            <a:pPr>
              <a:buFont typeface="Wingdings" panose="05000000000000000000" pitchFamily="2" charset="2"/>
              <a:buChar char="ü"/>
            </a:pPr>
            <a:r>
              <a:rPr lang="ro-RO" sz="2800" dirty="0">
                <a:latin typeface="Times New Roman" panose="02020603050405020304" pitchFamily="18" charset="0"/>
                <a:cs typeface="Times New Roman" panose="02020603050405020304" pitchFamily="18" charset="0"/>
              </a:rPr>
              <a:t> </a:t>
            </a:r>
            <a:r>
              <a:rPr lang="ro-RO" sz="2800" dirty="0" smtClean="0">
                <a:latin typeface="Times New Roman" panose="02020603050405020304" pitchFamily="18" charset="0"/>
                <a:cs typeface="Times New Roman" panose="02020603050405020304" pitchFamily="18" charset="0"/>
              </a:rPr>
              <a:t>necesarul de capital pe primele 3 luni.</a:t>
            </a:r>
            <a:endParaRPr lang="ro-RO" sz="2800" dirty="0" smtClean="0">
              <a:latin typeface="Constantia" panose="02030602050306030303" pitchFamily="18" charset="0"/>
            </a:endParaRPr>
          </a:p>
          <a:p>
            <a:pPr marL="45720" indent="0">
              <a:buNone/>
            </a:pPr>
            <a:endParaRPr lang="en-US" sz="2800" dirty="0">
              <a:latin typeface="Constantia" panose="02030602050306030303" pitchFamily="18" charset="0"/>
            </a:endParaRPr>
          </a:p>
        </p:txBody>
      </p:sp>
    </p:spTree>
    <p:extLst>
      <p:ext uri="{BB962C8B-B14F-4D97-AF65-F5344CB8AC3E}">
        <p14:creationId xmlns:p14="http://schemas.microsoft.com/office/powerpoint/2010/main" val="3077350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381000"/>
            <a:ext cx="11734800" cy="6172200"/>
          </a:xfrm>
        </p:spPr>
        <p:txBody>
          <a:bodyPr>
            <a:noAutofit/>
          </a:bodyPr>
          <a:lstStyle/>
          <a:p>
            <a:pPr>
              <a:lnSpc>
                <a:spcPct val="160000"/>
              </a:lnSpc>
            </a:pPr>
            <a:endParaRPr lang="ro-RO" sz="2800" dirty="0" smtClean="0">
              <a:latin typeface="Constantia" panose="02030602050306030303" pitchFamily="18" charset="0"/>
            </a:endParaRPr>
          </a:p>
          <a:p>
            <a:pPr>
              <a:lnSpc>
                <a:spcPct val="160000"/>
              </a:lnSpc>
            </a:pPr>
            <a:r>
              <a:rPr lang="ro-RO" sz="2800" dirty="0" smtClean="0">
                <a:latin typeface="Constantia" panose="02030602050306030303" pitchFamily="18" charset="0"/>
              </a:rPr>
              <a:t>Amenajare spațiu: instalații electrice, sanitare, încălzire/climatizare, telefon, internet, cablu TV, sistem de alarmă, camere de supraveghere, casă de marcat, amenajări interioare (pereți, plafon, pardoseală), </a:t>
            </a:r>
            <a:r>
              <a:rPr lang="ro-RO" sz="2800" dirty="0" smtClean="0">
                <a:latin typeface="Constantia" panose="02030602050306030303" pitchFamily="18" charset="0"/>
                <a:cs typeface="Times New Roman" panose="02020603050405020304" pitchFamily="18" charset="0"/>
              </a:rPr>
              <a:t>frigidere, congelatoare, vitrine frigorifice, mese, dulapuri, etajere – </a:t>
            </a:r>
            <a:r>
              <a:rPr lang="ro-RO" sz="2800" dirty="0" smtClean="0">
                <a:solidFill>
                  <a:srgbClr val="0070C0"/>
                </a:solidFill>
                <a:latin typeface="Constantia" panose="02030602050306030303" pitchFamily="18" charset="0"/>
                <a:cs typeface="Times New Roman" panose="02020603050405020304" pitchFamily="18" charset="0"/>
              </a:rPr>
              <a:t>10000 €</a:t>
            </a:r>
          </a:p>
          <a:p>
            <a:pPr>
              <a:lnSpc>
                <a:spcPct val="160000"/>
              </a:lnSpc>
            </a:pPr>
            <a:r>
              <a:rPr lang="ro-RO" dirty="0" smtClean="0">
                <a:latin typeface="Constantia" panose="02030602050306030303" pitchFamily="18" charset="0"/>
                <a:cs typeface="Times New Roman" panose="02020603050405020304" pitchFamily="18" charset="0"/>
              </a:rPr>
              <a:t>Amenajare depozit: etajere, instalații electrice, climatizare, sistem de alrmă, camere de supraveghere, etc. – </a:t>
            </a:r>
            <a:r>
              <a:rPr lang="ro-RO" dirty="0" smtClean="0">
                <a:solidFill>
                  <a:srgbClr val="0070C0"/>
                </a:solidFill>
                <a:latin typeface="Constantia" panose="02030602050306030303" pitchFamily="18" charset="0"/>
                <a:cs typeface="Times New Roman" panose="02020603050405020304" pitchFamily="18" charset="0"/>
              </a:rPr>
              <a:t>3000€ </a:t>
            </a:r>
            <a:endParaRPr lang="ro-RO" dirty="0">
              <a:solidFill>
                <a:srgbClr val="0070C0"/>
              </a:solidFill>
              <a:latin typeface="Constantia" panose="02030602050306030303" pitchFamily="18" charset="0"/>
              <a:cs typeface="Times New Roman" panose="02020603050405020304" pitchFamily="18" charset="0"/>
            </a:endParaRPr>
          </a:p>
          <a:p>
            <a:pPr>
              <a:lnSpc>
                <a:spcPct val="160000"/>
              </a:lnSpc>
            </a:pPr>
            <a:r>
              <a:rPr lang="ro-RO" sz="2800" b="1" dirty="0" smtClean="0">
                <a:solidFill>
                  <a:srgbClr val="0070C0"/>
                </a:solidFill>
                <a:latin typeface="Constantia" panose="02030602050306030303" pitchFamily="18" charset="0"/>
                <a:cs typeface="Times New Roman" panose="02020603050405020304" pitchFamily="18" charset="0"/>
              </a:rPr>
              <a:t>TOTAL: 13000</a:t>
            </a:r>
            <a:r>
              <a:rPr lang="ro-RO" b="1" dirty="0">
                <a:solidFill>
                  <a:srgbClr val="0070C0"/>
                </a:solidFill>
                <a:latin typeface="Constantia" panose="02030602050306030303" pitchFamily="18" charset="0"/>
                <a:cs typeface="Times New Roman" panose="02020603050405020304" pitchFamily="18" charset="0"/>
              </a:rPr>
              <a:t>€</a:t>
            </a:r>
          </a:p>
          <a:p>
            <a:pPr>
              <a:lnSpc>
                <a:spcPct val="160000"/>
              </a:lnSpc>
            </a:pPr>
            <a:endParaRPr lang="ro-RO" sz="2800" dirty="0" smtClean="0">
              <a:latin typeface="Constantia" panose="02030602050306030303" pitchFamily="18" charset="0"/>
              <a:cs typeface="Times New Roman" panose="02020603050405020304" pitchFamily="18" charset="0"/>
            </a:endParaRPr>
          </a:p>
        </p:txBody>
      </p:sp>
    </p:spTree>
    <p:extLst>
      <p:ext uri="{BB962C8B-B14F-4D97-AF65-F5344CB8AC3E}">
        <p14:creationId xmlns:p14="http://schemas.microsoft.com/office/powerpoint/2010/main" val="426418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2400" y="228600"/>
            <a:ext cx="11887200" cy="5797296"/>
          </a:xfrm>
        </p:spPr>
        <p:txBody>
          <a:bodyPr>
            <a:noAutofit/>
          </a:bodyPr>
          <a:lstStyle/>
          <a:p>
            <a:r>
              <a:rPr lang="ro-RO" sz="2600" dirty="0" smtClean="0">
                <a:latin typeface="Constantia" panose="02030602050306030303" pitchFamily="18" charset="0"/>
              </a:rPr>
              <a:t>Cheltuieli lunare cu salariile personalului:</a:t>
            </a:r>
          </a:p>
          <a:p>
            <a:pPr>
              <a:buFont typeface="Wingdings" panose="05000000000000000000" pitchFamily="2" charset="2"/>
              <a:buChar char="Ø"/>
            </a:pPr>
            <a:r>
              <a:rPr lang="ro-RO" sz="2600" dirty="0">
                <a:latin typeface="Constantia" panose="02030602050306030303" pitchFamily="18" charset="0"/>
              </a:rPr>
              <a:t> </a:t>
            </a:r>
            <a:r>
              <a:rPr lang="ro-RO" sz="2600" dirty="0" smtClean="0">
                <a:latin typeface="Constantia" panose="02030602050306030303" pitchFamily="18" charset="0"/>
              </a:rPr>
              <a:t>director general: </a:t>
            </a:r>
            <a:r>
              <a:rPr lang="ro-RO" sz="2600" dirty="0" smtClean="0">
                <a:solidFill>
                  <a:srgbClr val="0070C0"/>
                </a:solidFill>
                <a:latin typeface="Constantia" panose="02030602050306030303" pitchFamily="18" charset="0"/>
              </a:rPr>
              <a:t>1000 </a:t>
            </a:r>
            <a:r>
              <a:rPr lang="ro-RO" sz="2600" dirty="0" smtClean="0">
                <a:solidFill>
                  <a:srgbClr val="0070C0"/>
                </a:solidFill>
                <a:latin typeface="Constantia" pitchFamily="18" charset="0"/>
                <a:cs typeface="Times New Roman" panose="02020603050405020304" pitchFamily="18" charset="0"/>
              </a:rPr>
              <a:t>€</a:t>
            </a:r>
          </a:p>
          <a:p>
            <a:pPr>
              <a:buFont typeface="Wingdings" panose="05000000000000000000" pitchFamily="2" charset="2"/>
              <a:buChar char="Ø"/>
            </a:pPr>
            <a:r>
              <a:rPr lang="ro-RO" sz="2600" dirty="0">
                <a:latin typeface="Constantia" pitchFamily="18" charset="0"/>
                <a:cs typeface="Times New Roman" panose="02020603050405020304" pitchFamily="18" charset="0"/>
              </a:rPr>
              <a:t> </a:t>
            </a:r>
            <a:r>
              <a:rPr lang="ro-RO" sz="2600" dirty="0" smtClean="0">
                <a:latin typeface="Constantia" pitchFamily="18" charset="0"/>
                <a:cs typeface="Times New Roman" panose="02020603050405020304" pitchFamily="18" charset="0"/>
              </a:rPr>
              <a:t>director general departamente interne: </a:t>
            </a:r>
            <a:r>
              <a:rPr lang="ro-RO" sz="2600" dirty="0" smtClean="0">
                <a:solidFill>
                  <a:srgbClr val="0070C0"/>
                </a:solidFill>
                <a:latin typeface="Constantia" pitchFamily="18" charset="0"/>
                <a:cs typeface="Times New Roman" panose="02020603050405020304" pitchFamily="18" charset="0"/>
              </a:rPr>
              <a:t>1000 €</a:t>
            </a:r>
          </a:p>
          <a:p>
            <a:pPr>
              <a:buFont typeface="Wingdings" panose="05000000000000000000" pitchFamily="2" charset="2"/>
              <a:buChar char="Ø"/>
            </a:pPr>
            <a:r>
              <a:rPr lang="ro-RO" sz="2600" dirty="0">
                <a:latin typeface="Constantia" pitchFamily="18" charset="0"/>
                <a:cs typeface="Times New Roman" panose="02020603050405020304" pitchFamily="18" charset="0"/>
              </a:rPr>
              <a:t> </a:t>
            </a:r>
            <a:r>
              <a:rPr lang="ro-RO" sz="2600" dirty="0" smtClean="0">
                <a:latin typeface="Constantia" pitchFamily="18" charset="0"/>
                <a:cs typeface="Times New Roman" panose="02020603050405020304" pitchFamily="18" charset="0"/>
              </a:rPr>
              <a:t>director departament relații cu exteriorul: </a:t>
            </a:r>
            <a:r>
              <a:rPr lang="ro-RO" sz="2600" dirty="0" smtClean="0">
                <a:solidFill>
                  <a:srgbClr val="0070C0"/>
                </a:solidFill>
                <a:latin typeface="Constantia" pitchFamily="18" charset="0"/>
                <a:cs typeface="Times New Roman" panose="02020603050405020304" pitchFamily="18" charset="0"/>
              </a:rPr>
              <a:t>800 €</a:t>
            </a:r>
          </a:p>
          <a:p>
            <a:pPr>
              <a:buFont typeface="Wingdings" panose="05000000000000000000" pitchFamily="2" charset="2"/>
              <a:buChar char="Ø"/>
            </a:pPr>
            <a:r>
              <a:rPr lang="ro-RO" sz="2600" dirty="0">
                <a:latin typeface="Constantia" pitchFamily="18" charset="0"/>
                <a:cs typeface="Times New Roman" panose="02020603050405020304" pitchFamily="18" charset="0"/>
              </a:rPr>
              <a:t> </a:t>
            </a:r>
            <a:r>
              <a:rPr lang="ro-RO" sz="2600" dirty="0" smtClean="0">
                <a:latin typeface="Constantia" pitchFamily="18" charset="0"/>
                <a:cs typeface="Times New Roman" panose="02020603050405020304" pitchFamily="18" charset="0"/>
              </a:rPr>
              <a:t>director departament contabilitate: </a:t>
            </a:r>
            <a:r>
              <a:rPr lang="ro-RO" sz="2600" dirty="0" smtClean="0">
                <a:solidFill>
                  <a:srgbClr val="0070C0"/>
                </a:solidFill>
                <a:latin typeface="Constantia" pitchFamily="18" charset="0"/>
                <a:cs typeface="Times New Roman" panose="02020603050405020304" pitchFamily="18" charset="0"/>
              </a:rPr>
              <a:t>700 €</a:t>
            </a:r>
          </a:p>
          <a:p>
            <a:pPr>
              <a:buFont typeface="Wingdings" panose="05000000000000000000" pitchFamily="2" charset="2"/>
              <a:buChar char="Ø"/>
            </a:pPr>
            <a:r>
              <a:rPr lang="ro-RO" sz="2600" dirty="0" smtClean="0">
                <a:latin typeface="Constantia" pitchFamily="18" charset="0"/>
                <a:cs typeface="Times New Roman" panose="02020603050405020304" pitchFamily="18" charset="0"/>
              </a:rPr>
              <a:t>director departament magazin: 1x600=</a:t>
            </a:r>
            <a:r>
              <a:rPr lang="ro-RO" sz="2600" dirty="0" smtClean="0">
                <a:solidFill>
                  <a:srgbClr val="0070C0"/>
                </a:solidFill>
                <a:latin typeface="Constantia" pitchFamily="18" charset="0"/>
                <a:cs typeface="Times New Roman" panose="02020603050405020304" pitchFamily="18" charset="0"/>
              </a:rPr>
              <a:t>600 € </a:t>
            </a:r>
          </a:p>
          <a:p>
            <a:pPr>
              <a:buFont typeface="Wingdings" panose="05000000000000000000" pitchFamily="2" charset="2"/>
              <a:buChar char="Ø"/>
            </a:pPr>
            <a:r>
              <a:rPr lang="ro-RO" sz="2600" dirty="0">
                <a:latin typeface="Constantia" pitchFamily="18" charset="0"/>
                <a:cs typeface="Times New Roman" panose="02020603050405020304" pitchFamily="18" charset="0"/>
              </a:rPr>
              <a:t> </a:t>
            </a:r>
            <a:r>
              <a:rPr lang="ro-RO" sz="2600" dirty="0" smtClean="0">
                <a:latin typeface="Constantia" pitchFamily="18" charset="0"/>
                <a:cs typeface="Times New Roman" panose="02020603050405020304" pitchFamily="18" charset="0"/>
              </a:rPr>
              <a:t>contabil general: </a:t>
            </a:r>
            <a:r>
              <a:rPr lang="ro-RO" sz="2600" dirty="0" smtClean="0">
                <a:solidFill>
                  <a:srgbClr val="0070C0"/>
                </a:solidFill>
                <a:latin typeface="Constantia" pitchFamily="18" charset="0"/>
                <a:cs typeface="Times New Roman" panose="02020603050405020304" pitchFamily="18" charset="0"/>
              </a:rPr>
              <a:t>500 €</a:t>
            </a:r>
          </a:p>
          <a:p>
            <a:pPr>
              <a:buFont typeface="Wingdings" panose="05000000000000000000" pitchFamily="2" charset="2"/>
              <a:buChar char="Ø"/>
            </a:pPr>
            <a:r>
              <a:rPr lang="ro-RO" sz="2600" dirty="0">
                <a:latin typeface="Constantia" pitchFamily="18" charset="0"/>
                <a:cs typeface="Times New Roman" panose="02020603050405020304" pitchFamily="18" charset="0"/>
              </a:rPr>
              <a:t>economist general: </a:t>
            </a:r>
            <a:r>
              <a:rPr lang="ro-RO" sz="2600" dirty="0">
                <a:solidFill>
                  <a:srgbClr val="0070C0"/>
                </a:solidFill>
                <a:latin typeface="Constantia" pitchFamily="18" charset="0"/>
                <a:cs typeface="Times New Roman" panose="02020603050405020304" pitchFamily="18" charset="0"/>
              </a:rPr>
              <a:t>500 </a:t>
            </a:r>
            <a:r>
              <a:rPr lang="ro-RO" sz="2600" dirty="0" smtClean="0">
                <a:solidFill>
                  <a:srgbClr val="0070C0"/>
                </a:solidFill>
                <a:latin typeface="Constantia" pitchFamily="18" charset="0"/>
                <a:cs typeface="Times New Roman" panose="02020603050405020304" pitchFamily="18" charset="0"/>
              </a:rPr>
              <a:t>€</a:t>
            </a:r>
          </a:p>
          <a:p>
            <a:pPr>
              <a:buFont typeface="Wingdings" panose="05000000000000000000" pitchFamily="2" charset="2"/>
              <a:buChar char="Ø"/>
            </a:pPr>
            <a:r>
              <a:rPr lang="ro-RO" sz="2600" dirty="0">
                <a:latin typeface="Constantia" pitchFamily="18" charset="0"/>
                <a:cs typeface="Times New Roman" panose="02020603050405020304" pitchFamily="18" charset="0"/>
              </a:rPr>
              <a:t> </a:t>
            </a:r>
            <a:r>
              <a:rPr lang="ro-RO" sz="2600" dirty="0" smtClean="0">
                <a:latin typeface="Constantia" pitchFamily="18" charset="0"/>
                <a:cs typeface="Times New Roman" panose="02020603050405020304" pitchFamily="18" charset="0"/>
              </a:rPr>
              <a:t>contabil magazin: 1x400=</a:t>
            </a:r>
            <a:r>
              <a:rPr lang="ro-RO" sz="2600" dirty="0" smtClean="0">
                <a:solidFill>
                  <a:srgbClr val="0070C0"/>
                </a:solidFill>
                <a:latin typeface="Constantia" pitchFamily="18" charset="0"/>
                <a:cs typeface="Times New Roman" panose="02020603050405020304" pitchFamily="18" charset="0"/>
              </a:rPr>
              <a:t>400 € </a:t>
            </a:r>
          </a:p>
          <a:p>
            <a:pPr>
              <a:buFont typeface="Wingdings" panose="05000000000000000000" pitchFamily="2" charset="2"/>
              <a:buChar char="Ø"/>
            </a:pPr>
            <a:r>
              <a:rPr lang="ro-RO" sz="2600" dirty="0">
                <a:latin typeface="Constantia" pitchFamily="18" charset="0"/>
                <a:cs typeface="Times New Roman" panose="02020603050405020304" pitchFamily="18" charset="0"/>
              </a:rPr>
              <a:t> </a:t>
            </a:r>
            <a:r>
              <a:rPr lang="ro-RO" sz="2600" dirty="0" smtClean="0">
                <a:latin typeface="Constantia" pitchFamily="18" charset="0"/>
                <a:cs typeface="Times New Roman" panose="02020603050405020304" pitchFamily="18" charset="0"/>
              </a:rPr>
              <a:t>angajați casă: 3x250=</a:t>
            </a:r>
            <a:r>
              <a:rPr lang="ro-RO" sz="2600" dirty="0" smtClean="0">
                <a:solidFill>
                  <a:srgbClr val="0070C0"/>
                </a:solidFill>
                <a:latin typeface="Constantia" pitchFamily="18" charset="0"/>
                <a:cs typeface="Times New Roman" panose="02020603050405020304" pitchFamily="18" charset="0"/>
              </a:rPr>
              <a:t>750 € </a:t>
            </a:r>
          </a:p>
          <a:p>
            <a:pPr>
              <a:buFont typeface="Wingdings" panose="05000000000000000000" pitchFamily="2" charset="2"/>
              <a:buChar char="Ø"/>
            </a:pPr>
            <a:r>
              <a:rPr lang="ro-RO" sz="2600" dirty="0" smtClean="0">
                <a:latin typeface="Constantia" pitchFamily="18" charset="0"/>
                <a:cs typeface="Times New Roman" panose="02020603050405020304" pitchFamily="18" charset="0"/>
              </a:rPr>
              <a:t> manipulanți marfă: 2x200=</a:t>
            </a:r>
            <a:r>
              <a:rPr lang="ro-RO" sz="2600" dirty="0" smtClean="0">
                <a:solidFill>
                  <a:srgbClr val="0070C0"/>
                </a:solidFill>
                <a:latin typeface="Constantia" pitchFamily="18" charset="0"/>
                <a:cs typeface="Times New Roman" panose="02020603050405020304" pitchFamily="18" charset="0"/>
              </a:rPr>
              <a:t>400 €</a:t>
            </a:r>
          </a:p>
          <a:p>
            <a:pPr>
              <a:buFont typeface="Wingdings" panose="05000000000000000000" pitchFamily="2" charset="2"/>
              <a:buChar char="Ø"/>
            </a:pPr>
            <a:r>
              <a:rPr lang="ro-RO" sz="2600" dirty="0" smtClean="0">
                <a:latin typeface="Constantia" pitchFamily="18" charset="0"/>
                <a:cs typeface="Times New Roman" panose="02020603050405020304" pitchFamily="18" charset="0"/>
              </a:rPr>
              <a:t> curățnie: </a:t>
            </a:r>
            <a:r>
              <a:rPr lang="ro-RO" sz="2600" dirty="0" smtClean="0">
                <a:solidFill>
                  <a:srgbClr val="0070C0"/>
                </a:solidFill>
                <a:latin typeface="Constantia" pitchFamily="18" charset="0"/>
                <a:cs typeface="Times New Roman" panose="02020603050405020304" pitchFamily="18" charset="0"/>
              </a:rPr>
              <a:t>200 €</a:t>
            </a:r>
          </a:p>
          <a:p>
            <a:pPr marL="45720" indent="0">
              <a:buNone/>
            </a:pPr>
            <a:r>
              <a:rPr lang="ro-RO" sz="2600" dirty="0" smtClean="0">
                <a:latin typeface="Constantia" pitchFamily="18" charset="0"/>
                <a:cs typeface="Times New Roman" panose="02020603050405020304" pitchFamily="18" charset="0"/>
              </a:rPr>
              <a:t>Total: </a:t>
            </a:r>
            <a:r>
              <a:rPr lang="ro-RO" sz="2600" dirty="0" smtClean="0">
                <a:solidFill>
                  <a:srgbClr val="0070C0"/>
                </a:solidFill>
                <a:latin typeface="Constantia" pitchFamily="18" charset="0"/>
                <a:cs typeface="Times New Roman" panose="02020603050405020304" pitchFamily="18" charset="0"/>
              </a:rPr>
              <a:t>6650 €/lună</a:t>
            </a:r>
            <a:endParaRPr lang="en-US" sz="2600" dirty="0">
              <a:solidFill>
                <a:srgbClr val="0070C0"/>
              </a:solidFill>
              <a:latin typeface="Constantia" panose="02030602050306030303" pitchFamily="18" charset="0"/>
            </a:endParaRPr>
          </a:p>
        </p:txBody>
      </p:sp>
    </p:spTree>
    <p:extLst>
      <p:ext uri="{BB962C8B-B14F-4D97-AF65-F5344CB8AC3E}">
        <p14:creationId xmlns:p14="http://schemas.microsoft.com/office/powerpoint/2010/main" val="4036718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609600"/>
            <a:ext cx="11658600" cy="5949696"/>
          </a:xfrm>
        </p:spPr>
        <p:txBody>
          <a:bodyPr>
            <a:normAutofit/>
          </a:bodyPr>
          <a:lstStyle/>
          <a:p>
            <a:pPr>
              <a:lnSpc>
                <a:spcPct val="150000"/>
              </a:lnSpc>
            </a:pPr>
            <a:endParaRPr lang="ro-RO" sz="2800" dirty="0" smtClean="0">
              <a:latin typeface="Constantia" panose="02030602050306030303" pitchFamily="18" charset="0"/>
            </a:endParaRPr>
          </a:p>
          <a:p>
            <a:pPr>
              <a:lnSpc>
                <a:spcPct val="150000"/>
              </a:lnSpc>
            </a:pPr>
            <a:r>
              <a:rPr lang="ro-RO" sz="2800" dirty="0" smtClean="0">
                <a:latin typeface="Constantia" panose="02030602050306030303" pitchFamily="18" charset="0"/>
              </a:rPr>
              <a:t>Cheltuieli cu chiria: </a:t>
            </a:r>
            <a:r>
              <a:rPr lang="ro-RO" sz="2800" dirty="0" smtClean="0">
                <a:solidFill>
                  <a:srgbClr val="0070C0"/>
                </a:solidFill>
                <a:latin typeface="Constantia" panose="02030602050306030303" pitchFamily="18" charset="0"/>
              </a:rPr>
              <a:t>1 500 </a:t>
            </a:r>
            <a:r>
              <a:rPr lang="ro-RO" sz="2800" dirty="0" smtClean="0">
                <a:solidFill>
                  <a:srgbClr val="0070C0"/>
                </a:solidFill>
                <a:latin typeface="Constantia" pitchFamily="18" charset="0"/>
                <a:cs typeface="Times New Roman" panose="02020603050405020304" pitchFamily="18" charset="0"/>
              </a:rPr>
              <a:t>€/lună</a:t>
            </a:r>
          </a:p>
          <a:p>
            <a:pPr>
              <a:lnSpc>
                <a:spcPct val="150000"/>
              </a:lnSpc>
            </a:pPr>
            <a:r>
              <a:rPr lang="ro-RO" sz="2800" dirty="0" smtClean="0">
                <a:latin typeface="Constantia" pitchFamily="18" charset="0"/>
                <a:cs typeface="Times New Roman" panose="02020603050405020304" pitchFamily="18" charset="0"/>
              </a:rPr>
              <a:t>Utilități: </a:t>
            </a:r>
            <a:r>
              <a:rPr lang="ro-RO" sz="2800" dirty="0" smtClean="0">
                <a:solidFill>
                  <a:srgbClr val="0070C0"/>
                </a:solidFill>
                <a:latin typeface="Constantia" pitchFamily="18" charset="0"/>
                <a:cs typeface="Times New Roman" panose="02020603050405020304" pitchFamily="18" charset="0"/>
              </a:rPr>
              <a:t>500 €/lună</a:t>
            </a:r>
          </a:p>
          <a:p>
            <a:pPr>
              <a:lnSpc>
                <a:spcPct val="150000"/>
              </a:lnSpc>
            </a:pPr>
            <a:r>
              <a:rPr lang="ro-RO" sz="2800" dirty="0" smtClean="0">
                <a:latin typeface="Constantia" pitchFamily="18" charset="0"/>
                <a:cs typeface="Times New Roman" panose="02020603050405020304" pitchFamily="18" charset="0"/>
              </a:rPr>
              <a:t>Cheltuieli cu aprovizionarea cu </a:t>
            </a:r>
            <a:r>
              <a:rPr lang="en-US" sz="2800" dirty="0" err="1" smtClean="0">
                <a:latin typeface="Constantia" pitchFamily="18" charset="0"/>
                <a:cs typeface="Times New Roman" panose="02020603050405020304" pitchFamily="18" charset="0"/>
              </a:rPr>
              <a:t>materiale</a:t>
            </a:r>
            <a:r>
              <a:rPr lang="ro-RO" sz="2800" dirty="0" smtClean="0">
                <a:latin typeface="Constantia" pitchFamily="18" charset="0"/>
                <a:cs typeface="Times New Roman" panose="02020603050405020304" pitchFamily="18" charset="0"/>
              </a:rPr>
              <a:t>: </a:t>
            </a:r>
            <a:r>
              <a:rPr lang="en-US" sz="2800" dirty="0" smtClean="0">
                <a:solidFill>
                  <a:srgbClr val="0070C0"/>
                </a:solidFill>
                <a:latin typeface="Constantia" pitchFamily="18" charset="0"/>
                <a:cs typeface="Times New Roman" panose="02020603050405020304" pitchFamily="18" charset="0"/>
              </a:rPr>
              <a:t>3</a:t>
            </a:r>
            <a:r>
              <a:rPr lang="ro-RO" sz="2800" dirty="0" smtClean="0">
                <a:solidFill>
                  <a:srgbClr val="0070C0"/>
                </a:solidFill>
                <a:latin typeface="Constantia" pitchFamily="18" charset="0"/>
                <a:cs typeface="Times New Roman" panose="02020603050405020304" pitchFamily="18" charset="0"/>
              </a:rPr>
              <a:t>000 €/lună</a:t>
            </a:r>
          </a:p>
          <a:p>
            <a:pPr marL="45720" indent="0">
              <a:lnSpc>
                <a:spcPct val="150000"/>
              </a:lnSpc>
              <a:buNone/>
            </a:pPr>
            <a:r>
              <a:rPr lang="ro-RO" sz="2800" dirty="0" smtClean="0">
                <a:latin typeface="Constantia" pitchFamily="18" charset="0"/>
                <a:cs typeface="Times New Roman" panose="02020603050405020304" pitchFamily="18" charset="0"/>
              </a:rPr>
              <a:t>Total: </a:t>
            </a:r>
            <a:r>
              <a:rPr lang="en-US" sz="2800" dirty="0" smtClean="0">
                <a:solidFill>
                  <a:srgbClr val="0070C0"/>
                </a:solidFill>
                <a:latin typeface="Constantia" pitchFamily="18" charset="0"/>
                <a:cs typeface="Times New Roman" panose="02020603050405020304" pitchFamily="18" charset="0"/>
              </a:rPr>
              <a:t>5</a:t>
            </a:r>
            <a:r>
              <a:rPr lang="ro-RO" sz="2800" dirty="0" smtClean="0">
                <a:solidFill>
                  <a:srgbClr val="0070C0"/>
                </a:solidFill>
                <a:latin typeface="Constantia" pitchFamily="18" charset="0"/>
                <a:cs typeface="Times New Roman" panose="02020603050405020304" pitchFamily="18" charset="0"/>
              </a:rPr>
              <a:t>000 €/lună</a:t>
            </a:r>
          </a:p>
          <a:p>
            <a:pPr marL="45720" indent="0">
              <a:lnSpc>
                <a:spcPct val="150000"/>
              </a:lnSpc>
              <a:buNone/>
            </a:pPr>
            <a:r>
              <a:rPr lang="ro-RO" sz="2800" b="1" dirty="0" smtClean="0">
                <a:latin typeface="Constantia" panose="02030602050306030303" pitchFamily="18" charset="0"/>
              </a:rPr>
              <a:t> </a:t>
            </a:r>
            <a:endParaRPr lang="en-US" sz="2800" b="1" dirty="0">
              <a:latin typeface="Constantia" panose="02030602050306030303" pitchFamily="18" charset="0"/>
            </a:endParaRPr>
          </a:p>
        </p:txBody>
      </p:sp>
    </p:spTree>
    <p:extLst>
      <p:ext uri="{BB962C8B-B14F-4D97-AF65-F5344CB8AC3E}">
        <p14:creationId xmlns:p14="http://schemas.microsoft.com/office/powerpoint/2010/main" val="3221603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5799" y="30480"/>
            <a:ext cx="10896601" cy="1233424"/>
          </a:xfrm>
          <a:prstGeom prst="rect">
            <a:avLst/>
          </a:prstGeom>
        </p:spPr>
        <p:txBody>
          <a:bodyPr>
            <a:noAutofit/>
          </a:bodyPr>
          <a:lstStyle>
            <a:lvl1pPr marL="0" indent="0" algn="l" defTabSz="914400" rtl="0" eaLnBrk="1" latinLnBrk="0" hangingPunct="1">
              <a:lnSpc>
                <a:spcPct val="90000"/>
              </a:lnSpc>
              <a:spcBef>
                <a:spcPct val="0"/>
              </a:spcBef>
              <a:buFont typeface="Arial" pitchFamily="34" charset="0"/>
              <a:buNone/>
              <a:defRPr sz="3400" kern="1200">
                <a:solidFill>
                  <a:schemeClr val="tx2">
                    <a:lumMod val="75000"/>
                  </a:schemeClr>
                </a:solidFill>
                <a:latin typeface="+mj-lt"/>
                <a:ea typeface="+mj-ea"/>
                <a:cs typeface="+mj-cs"/>
              </a:defRPr>
            </a:lvl1pPr>
          </a:lstStyle>
          <a:p>
            <a:pPr marL="514350" indent="-514350" algn="ctr">
              <a:lnSpc>
                <a:spcPct val="100000"/>
              </a:lnSpc>
              <a:spcBef>
                <a:spcPts val="0"/>
              </a:spcBef>
            </a:pPr>
            <a:r>
              <a:rPr lang="ro-RO" sz="3200" dirty="0" smtClean="0">
                <a:solidFill>
                  <a:srgbClr val="404040">
                    <a:lumMod val="50000"/>
                  </a:srgbClr>
                </a:solidFill>
                <a:latin typeface="Constantia" panose="02030602050306030303" pitchFamily="18" charset="0"/>
                <a:ea typeface="+mn-ea"/>
                <a:cs typeface="+mn-cs"/>
              </a:rPr>
              <a:t>5) Obiectul de activitate, produsul, modul de obținere, cantități preconizate etc.</a:t>
            </a:r>
            <a:endParaRPr lang="en-US" sz="3200" dirty="0"/>
          </a:p>
        </p:txBody>
      </p:sp>
      <p:sp>
        <p:nvSpPr>
          <p:cNvPr id="7" name="TextBox 6"/>
          <p:cNvSpPr txBox="1"/>
          <p:nvPr/>
        </p:nvSpPr>
        <p:spPr>
          <a:xfrm>
            <a:off x="685800" y="2049482"/>
            <a:ext cx="10972800" cy="3970318"/>
          </a:xfrm>
          <a:prstGeom prst="rect">
            <a:avLst/>
          </a:prstGeom>
          <a:noFill/>
        </p:spPr>
        <p:txBody>
          <a:bodyPr wrap="square" rtlCol="0">
            <a:spAutoFit/>
          </a:bodyPr>
          <a:lstStyle/>
          <a:p>
            <a:pPr algn="just"/>
            <a:r>
              <a:rPr lang="ro-RO" sz="2800" dirty="0" smtClean="0">
                <a:latin typeface="Constantia" panose="02030602050306030303" pitchFamily="18" charset="0"/>
              </a:rPr>
              <a:t>	Afacerea </a:t>
            </a:r>
            <a:r>
              <a:rPr lang="ro-RO" sz="2800" dirty="0">
                <a:latin typeface="Constantia" panose="02030602050306030303" pitchFamily="18" charset="0"/>
              </a:rPr>
              <a:t>presupune comerțul cu produse provenite din </a:t>
            </a:r>
            <a:r>
              <a:rPr lang="ro-RO" sz="2800" dirty="0" smtClean="0">
                <a:latin typeface="Constantia" panose="02030602050306030303" pitchFamily="18" charset="0"/>
              </a:rPr>
              <a:t>străinătate. Acestea sunt aduse din țările vecine ale României și din Uniunea Europeană.</a:t>
            </a:r>
          </a:p>
          <a:p>
            <a:pPr algn="just"/>
            <a:r>
              <a:rPr lang="ro-RO" sz="2800" dirty="0">
                <a:latin typeface="Constantia" panose="02030602050306030303" pitchFamily="18" charset="0"/>
              </a:rPr>
              <a:t>	</a:t>
            </a:r>
            <a:r>
              <a:rPr lang="ro-RO" sz="2800" dirty="0" smtClean="0">
                <a:latin typeface="Constantia" panose="02030602050306030303" pitchFamily="18" charset="0"/>
              </a:rPr>
              <a:t>Se preconizează, pentru început, aducerea mărfii mai ieftine provenite din țările non-UE cele mai apropiate (din cauza prețului mai convenabil, chiar dacă întârzierea este mai mare).</a:t>
            </a:r>
          </a:p>
          <a:p>
            <a:pPr algn="just"/>
            <a:r>
              <a:rPr lang="ro-RO" sz="2800" dirty="0">
                <a:latin typeface="Constantia" panose="02030602050306030303" pitchFamily="18" charset="0"/>
              </a:rPr>
              <a:t>	</a:t>
            </a:r>
            <a:r>
              <a:rPr lang="ro-RO" sz="2800" dirty="0" smtClean="0">
                <a:latin typeface="Constantia" panose="02030602050306030303" pitchFamily="18" charset="0"/>
              </a:rPr>
              <a:t>Apoi, după obținerea unui profit rezonabil, se poate investi și pentru piața Uniunii Europene.</a:t>
            </a:r>
            <a:endParaRPr lang="en-US" sz="2800" dirty="0">
              <a:latin typeface="Constantia" pitchFamily="18" charset="0"/>
            </a:endParaRPr>
          </a:p>
          <a:p>
            <a:pPr algn="just"/>
            <a:endParaRPr lang="en-US" sz="2800" dirty="0">
              <a:latin typeface="Constantia" pitchFamily="18" charset="0"/>
            </a:endParaRPr>
          </a:p>
        </p:txBody>
      </p:sp>
    </p:spTree>
    <p:extLst>
      <p:ext uri="{BB962C8B-B14F-4D97-AF65-F5344CB8AC3E}">
        <p14:creationId xmlns:p14="http://schemas.microsoft.com/office/powerpoint/2010/main" val="2141871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04800" y="685800"/>
            <a:ext cx="11658600" cy="6248400"/>
          </a:xfrm>
          <a:prstGeom prst="rect">
            <a:avLst/>
          </a:prstGeom>
        </p:spPr>
        <p:txBody>
          <a:bodyPr>
            <a:normAutofit/>
          </a:bodyPr>
          <a:lstStyle>
            <a:lvl1pPr marL="274320" indent="-228600" algn="l" defTabSz="914400" rtl="0" eaLnBrk="1" latinLnBrk="0" hangingPunct="1">
              <a:lnSpc>
                <a:spcPct val="90000"/>
              </a:lnSpc>
              <a:spcBef>
                <a:spcPts val="1800"/>
              </a:spcBef>
              <a:buClr>
                <a:schemeClr val="tx2"/>
              </a:buClr>
              <a:buSzPct val="80000"/>
              <a:buFont typeface="Wingdings" pitchFamily="2" charset="2"/>
              <a:buChar char="§"/>
              <a:defRPr sz="2000" kern="1200">
                <a:solidFill>
                  <a:schemeClr val="tx2"/>
                </a:solidFill>
                <a:latin typeface="+mn-lt"/>
                <a:ea typeface="+mn-ea"/>
                <a:cs typeface="+mn-cs"/>
              </a:defRPr>
            </a:lvl1pPr>
            <a:lvl2pPr marL="594360" indent="-228600" algn="l" defTabSz="914400" rtl="0" eaLnBrk="1" latinLnBrk="0" hangingPunct="1">
              <a:lnSpc>
                <a:spcPct val="90000"/>
              </a:lnSpc>
              <a:spcBef>
                <a:spcPts val="1000"/>
              </a:spcBef>
              <a:buClr>
                <a:schemeClr val="tx2"/>
              </a:buClr>
              <a:buSzPct val="80000"/>
              <a:buFont typeface="Wingdings" pitchFamily="2" charset="2"/>
              <a:buChar char="§"/>
              <a:defRPr sz="1800" kern="1200">
                <a:solidFill>
                  <a:schemeClr val="tx2"/>
                </a:solidFill>
                <a:latin typeface="+mn-lt"/>
                <a:ea typeface="+mn-ea"/>
                <a:cs typeface="+mn-cs"/>
              </a:defRPr>
            </a:lvl2pPr>
            <a:lvl3pPr marL="914400" indent="-228600" algn="l" defTabSz="914400" rtl="0" eaLnBrk="1" latinLnBrk="0" hangingPunct="1">
              <a:lnSpc>
                <a:spcPct val="90000"/>
              </a:lnSpc>
              <a:spcBef>
                <a:spcPts val="800"/>
              </a:spcBef>
              <a:buClr>
                <a:schemeClr val="tx2"/>
              </a:buClr>
              <a:buSzPct val="80000"/>
              <a:buFont typeface="Wingdings" pitchFamily="2" charset="2"/>
              <a:buChar char="§"/>
              <a:defRPr sz="1600" kern="1200">
                <a:solidFill>
                  <a:schemeClr val="tx2"/>
                </a:solidFill>
                <a:latin typeface="+mn-lt"/>
                <a:ea typeface="+mn-ea"/>
                <a:cs typeface="+mn-cs"/>
              </a:defRPr>
            </a:lvl3pPr>
            <a:lvl4pPr marL="1234440" indent="-228600" algn="l" defTabSz="914400" rtl="0" eaLnBrk="1" latinLnBrk="0" hangingPunct="1">
              <a:lnSpc>
                <a:spcPct val="90000"/>
              </a:lnSpc>
              <a:spcBef>
                <a:spcPts val="800"/>
              </a:spcBef>
              <a:buClr>
                <a:schemeClr val="tx2"/>
              </a:buClr>
              <a:buSzPct val="80000"/>
              <a:buFont typeface="Wingdings" pitchFamily="2" charset="2"/>
              <a:buChar char="§"/>
              <a:defRPr sz="1400" kern="1200">
                <a:solidFill>
                  <a:schemeClr val="tx2"/>
                </a:solidFill>
                <a:latin typeface="+mn-lt"/>
                <a:ea typeface="+mn-ea"/>
                <a:cs typeface="+mn-cs"/>
              </a:defRPr>
            </a:lvl4pPr>
            <a:lvl5pPr marL="1554480" indent="-228600" algn="l" defTabSz="914400" rtl="0" eaLnBrk="1" latinLnBrk="0" hangingPunct="1">
              <a:lnSpc>
                <a:spcPct val="90000"/>
              </a:lnSpc>
              <a:spcBef>
                <a:spcPts val="800"/>
              </a:spcBef>
              <a:buClr>
                <a:schemeClr val="tx2"/>
              </a:buClr>
              <a:buSzPct val="80000"/>
              <a:buFont typeface="Wingdings" pitchFamily="2" charset="2"/>
              <a:buChar char="§"/>
              <a:defRPr sz="1400" kern="1200">
                <a:solidFill>
                  <a:schemeClr val="tx2"/>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itchFamily="2" charset="2"/>
              <a:buChar char="§"/>
              <a:defRPr sz="1400" kern="1200">
                <a:solidFill>
                  <a:schemeClr val="tx2"/>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9pPr>
          </a:lstStyle>
          <a:p>
            <a:pPr lvl="1">
              <a:lnSpc>
                <a:spcPct val="150000"/>
              </a:lnSpc>
            </a:pPr>
            <a:r>
              <a:rPr lang="ro-RO" sz="2800" dirty="0" smtClean="0">
                <a:solidFill>
                  <a:schemeClr val="tx1"/>
                </a:solidFill>
                <a:latin typeface="Constantia" panose="02030602050306030303" pitchFamily="18" charset="0"/>
              </a:rPr>
              <a:t>Produsele firmei vor fi de cea mai bună calitate, și vor fi comercializate respectând toate normele managementului calității.</a:t>
            </a:r>
          </a:p>
          <a:p>
            <a:pPr lvl="1">
              <a:lnSpc>
                <a:spcPct val="150000"/>
              </a:lnSpc>
            </a:pPr>
            <a:r>
              <a:rPr lang="ro-RO" sz="2800" dirty="0" smtClean="0">
                <a:solidFill>
                  <a:schemeClr val="tx1"/>
                </a:solidFill>
                <a:latin typeface="Constantia" panose="02030602050306030303" pitchFamily="18" charset="0"/>
              </a:rPr>
              <a:t>Conform </a:t>
            </a:r>
            <a:r>
              <a:rPr lang="ro-RO" sz="2800" dirty="0">
                <a:solidFill>
                  <a:schemeClr val="tx1"/>
                </a:solidFill>
                <a:latin typeface="Constantia" panose="02030602050306030303" pitchFamily="18" charset="0"/>
              </a:rPr>
              <a:t>studiilor realizate, interesul principal al segmentului nostru </a:t>
            </a:r>
            <a:r>
              <a:rPr lang="ro-RO" sz="2800" dirty="0" smtClean="0">
                <a:solidFill>
                  <a:schemeClr val="tx1"/>
                </a:solidFill>
                <a:latin typeface="Constantia" panose="02030602050306030303" pitchFamily="18" charset="0"/>
              </a:rPr>
              <a:t>țintă </a:t>
            </a:r>
            <a:r>
              <a:rPr lang="ro-RO" sz="2800" dirty="0">
                <a:solidFill>
                  <a:schemeClr val="tx1"/>
                </a:solidFill>
                <a:latin typeface="Constantia" panose="02030602050306030303" pitchFamily="18" charset="0"/>
              </a:rPr>
              <a:t>este axat pe calitatea </a:t>
            </a:r>
            <a:r>
              <a:rPr lang="ro-RO" sz="2800" dirty="0" smtClean="0">
                <a:solidFill>
                  <a:schemeClr val="tx1"/>
                </a:solidFill>
                <a:latin typeface="Constantia" panose="02030602050306030303" pitchFamily="18" charset="0"/>
              </a:rPr>
              <a:t>produselor și pe proveniența acestora, în concordanță </a:t>
            </a:r>
            <a:r>
              <a:rPr lang="ro-RO" sz="2800" dirty="0">
                <a:solidFill>
                  <a:schemeClr val="tx1"/>
                </a:solidFill>
                <a:latin typeface="Constantia" panose="02030602050306030303" pitchFamily="18" charset="0"/>
              </a:rPr>
              <a:t>cu o </a:t>
            </a:r>
            <a:r>
              <a:rPr lang="ro-RO" sz="2800" dirty="0" smtClean="0">
                <a:solidFill>
                  <a:schemeClr val="tx1"/>
                </a:solidFill>
                <a:latin typeface="Constantia" panose="02030602050306030303" pitchFamily="18" charset="0"/>
              </a:rPr>
              <a:t>atmosferă plăcută și </a:t>
            </a:r>
            <a:r>
              <a:rPr lang="ro-RO" sz="2800" dirty="0">
                <a:solidFill>
                  <a:schemeClr val="tx1"/>
                </a:solidFill>
                <a:latin typeface="Constantia" panose="02030602050306030303" pitchFamily="18" charset="0"/>
              </a:rPr>
              <a:t>cu </a:t>
            </a:r>
            <a:r>
              <a:rPr lang="ro-RO" sz="2800" dirty="0" smtClean="0">
                <a:solidFill>
                  <a:schemeClr val="tx1"/>
                </a:solidFill>
                <a:latin typeface="Constantia" panose="02030602050306030303" pitchFamily="18" charset="0"/>
              </a:rPr>
              <a:t>prețuri </a:t>
            </a:r>
            <a:r>
              <a:rPr lang="ro-RO" sz="2800" dirty="0">
                <a:solidFill>
                  <a:schemeClr val="tx1"/>
                </a:solidFill>
                <a:latin typeface="Constantia" panose="02030602050306030303" pitchFamily="18" charset="0"/>
              </a:rPr>
              <a:t>moderate. </a:t>
            </a:r>
          </a:p>
          <a:p>
            <a:pPr lvl="1">
              <a:lnSpc>
                <a:spcPct val="150000"/>
              </a:lnSpc>
            </a:pPr>
            <a:r>
              <a:rPr lang="ro-RO" sz="2800" dirty="0" smtClean="0">
                <a:solidFill>
                  <a:schemeClr val="tx1"/>
                </a:solidFill>
                <a:latin typeface="Constantia" panose="02030602050306030303" pitchFamily="18" charset="0"/>
              </a:rPr>
              <a:t>Considerăm că </a:t>
            </a:r>
            <a:r>
              <a:rPr lang="ro-RO" sz="2800" dirty="0">
                <a:solidFill>
                  <a:schemeClr val="tx1"/>
                </a:solidFill>
                <a:latin typeface="Constantia" panose="02030602050306030303" pitchFamily="18" charset="0"/>
              </a:rPr>
              <a:t>putem oferi produse la un </a:t>
            </a:r>
            <a:r>
              <a:rPr lang="ro-RO" sz="2800" dirty="0" smtClean="0">
                <a:solidFill>
                  <a:schemeClr val="tx1"/>
                </a:solidFill>
                <a:latin typeface="Constantia" panose="02030602050306030303" pitchFamily="18" charset="0"/>
              </a:rPr>
              <a:t>preț mediu, fără </a:t>
            </a:r>
            <a:r>
              <a:rPr lang="ro-RO" sz="2800" dirty="0">
                <a:solidFill>
                  <a:schemeClr val="tx1"/>
                </a:solidFill>
                <a:latin typeface="Constantia" panose="02030602050306030303" pitchFamily="18" charset="0"/>
              </a:rPr>
              <a:t>a sacrifica astfel calitatea </a:t>
            </a:r>
            <a:r>
              <a:rPr lang="ro-RO" sz="2800" dirty="0" smtClean="0">
                <a:solidFill>
                  <a:schemeClr val="tx1"/>
                </a:solidFill>
                <a:latin typeface="Constantia" panose="02030602050306030303" pitchFamily="18" charset="0"/>
              </a:rPr>
              <a:t>acestora. </a:t>
            </a:r>
            <a:endParaRPr lang="ro-RO" sz="2800" dirty="0">
              <a:solidFill>
                <a:schemeClr val="tx1"/>
              </a:solidFill>
              <a:latin typeface="Constantia" panose="02030602050306030303" pitchFamily="18" charset="0"/>
            </a:endParaRPr>
          </a:p>
        </p:txBody>
      </p:sp>
    </p:spTree>
    <p:extLst>
      <p:ext uri="{BB962C8B-B14F-4D97-AF65-F5344CB8AC3E}">
        <p14:creationId xmlns:p14="http://schemas.microsoft.com/office/powerpoint/2010/main" val="40243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33400"/>
            <a:ext cx="10058400" cy="762000"/>
          </a:xfrm>
        </p:spPr>
        <p:txBody>
          <a:bodyPr>
            <a:normAutofit fontScale="90000"/>
          </a:bodyPr>
          <a:lstStyle/>
          <a:p>
            <a:pPr algn="ctr"/>
            <a:r>
              <a:rPr lang="ro-RO" sz="3200" dirty="0" smtClean="0">
                <a:latin typeface="Constantia" panose="02030602050306030303" pitchFamily="18" charset="0"/>
              </a:rPr>
              <a:t>6) Analiza de cost (costuri anuale, anul 1)</a:t>
            </a:r>
            <a:br>
              <a:rPr lang="ro-RO" sz="3200" dirty="0" smtClean="0">
                <a:latin typeface="Constantia" panose="02030602050306030303" pitchFamily="18" charset="0"/>
              </a:rPr>
            </a:br>
            <a:endParaRPr lang="en-US" sz="3200" dirty="0">
              <a:latin typeface="Constantia" panose="02030602050306030303" pitchFamily="18" charset="0"/>
            </a:endParaRPr>
          </a:p>
        </p:txBody>
      </p:sp>
      <p:graphicFrame>
        <p:nvGraphicFramePr>
          <p:cNvPr id="7" name="Chart 6"/>
          <p:cNvGraphicFramePr>
            <a:graphicFrameLocks/>
          </p:cNvGraphicFramePr>
          <p:nvPr>
            <p:extLst>
              <p:ext uri="{D42A27DB-BD31-4B8C-83A1-F6EECF244321}">
                <p14:modId xmlns:p14="http://schemas.microsoft.com/office/powerpoint/2010/main" val="450316187"/>
              </p:ext>
            </p:extLst>
          </p:nvPr>
        </p:nvGraphicFramePr>
        <p:xfrm>
          <a:off x="228600" y="1066800"/>
          <a:ext cx="11734800" cy="5562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9785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42786844"/>
              </p:ext>
            </p:extLst>
          </p:nvPr>
        </p:nvGraphicFramePr>
        <p:xfrm>
          <a:off x="1371600" y="2286000"/>
          <a:ext cx="9296400" cy="3820794"/>
        </p:xfrm>
        <a:graphic>
          <a:graphicData uri="http://schemas.openxmlformats.org/drawingml/2006/table">
            <a:tbl>
              <a:tblPr/>
              <a:tblGrid>
                <a:gridCol w="7227297">
                  <a:extLst>
                    <a:ext uri="{9D8B030D-6E8A-4147-A177-3AD203B41FA5}">
                      <a16:colId xmlns:a16="http://schemas.microsoft.com/office/drawing/2014/main" xmlns="" val="2299842186"/>
                    </a:ext>
                  </a:extLst>
                </a:gridCol>
                <a:gridCol w="2069103">
                  <a:extLst>
                    <a:ext uri="{9D8B030D-6E8A-4147-A177-3AD203B41FA5}">
                      <a16:colId xmlns:a16="http://schemas.microsoft.com/office/drawing/2014/main" xmlns="" val="1783038202"/>
                    </a:ext>
                  </a:extLst>
                </a:gridCol>
              </a:tblGrid>
              <a:tr h="1102152">
                <a:tc>
                  <a:txBody>
                    <a:bodyPr/>
                    <a:lstStyle/>
                    <a:p>
                      <a:pPr algn="ctr" fontAlgn="b"/>
                      <a:r>
                        <a:rPr lang="en-US" sz="2800" b="0" i="0" u="none" strike="noStrike" dirty="0" err="1">
                          <a:solidFill>
                            <a:schemeClr val="tx1"/>
                          </a:solidFill>
                          <a:effectLst/>
                          <a:latin typeface="Constantia" panose="02030602050306030303" pitchFamily="18" charset="0"/>
                        </a:rPr>
                        <a:t>Tipul</a:t>
                      </a:r>
                      <a:r>
                        <a:rPr lang="en-US" sz="2800" b="0" i="0" u="none" strike="noStrike" dirty="0">
                          <a:solidFill>
                            <a:schemeClr val="tx1"/>
                          </a:solidFill>
                          <a:effectLst/>
                          <a:latin typeface="Constantia" panose="02030602050306030303" pitchFamily="18" charset="0"/>
                        </a:rPr>
                        <a:t> de </a:t>
                      </a:r>
                      <a:r>
                        <a:rPr lang="en-US" sz="2800" b="0" i="0" u="none" strike="noStrike" dirty="0" err="1" smtClean="0">
                          <a:solidFill>
                            <a:schemeClr val="tx1"/>
                          </a:solidFill>
                          <a:effectLst/>
                          <a:latin typeface="Constantia" panose="02030602050306030303" pitchFamily="18" charset="0"/>
                        </a:rPr>
                        <a:t>cheltuieli</a:t>
                      </a:r>
                      <a:endParaRPr lang="ro-RO" sz="2800" b="0" i="0" u="none" strike="noStrike" dirty="0" smtClean="0">
                        <a:solidFill>
                          <a:schemeClr val="tx1"/>
                        </a:solidFill>
                        <a:effectLst/>
                        <a:latin typeface="Constantia" panose="02030602050306030303" pitchFamily="18" charset="0"/>
                      </a:endParaRPr>
                    </a:p>
                    <a:p>
                      <a:pPr algn="ctr" fontAlgn="b"/>
                      <a:endParaRPr lang="en-US" sz="2800" b="0" i="0" u="none" strike="noStrike" dirty="0">
                        <a:solidFill>
                          <a:schemeClr val="tx1"/>
                        </a:solidFill>
                        <a:effectLst/>
                        <a:latin typeface="Constantia" panose="02030602050306030303"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fontAlgn="b"/>
                      <a:r>
                        <a:rPr lang="en-US" sz="2800" b="0" i="0" u="none" strike="noStrike" dirty="0">
                          <a:solidFill>
                            <a:schemeClr val="tx1"/>
                          </a:solidFill>
                          <a:effectLst/>
                          <a:latin typeface="Constantia" panose="02030602050306030303" pitchFamily="18" charset="0"/>
                        </a:rPr>
                        <a:t>Suma </a:t>
                      </a:r>
                      <a:r>
                        <a:rPr lang="en-US" sz="2800" b="0" i="0" u="none" strike="noStrike" dirty="0" err="1">
                          <a:solidFill>
                            <a:schemeClr val="tx1"/>
                          </a:solidFill>
                          <a:effectLst/>
                          <a:latin typeface="Constantia" panose="02030602050306030303" pitchFamily="18" charset="0"/>
                        </a:rPr>
                        <a:t>în</a:t>
                      </a:r>
                      <a:r>
                        <a:rPr lang="en-US" sz="2800" b="0" i="0" u="none" strike="noStrike" dirty="0">
                          <a:solidFill>
                            <a:schemeClr val="tx1"/>
                          </a:solidFill>
                          <a:effectLst/>
                          <a:latin typeface="Constantia" panose="02030602050306030303" pitchFamily="18" charset="0"/>
                        </a:rPr>
                        <a:t> euro</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xmlns="" val="1669986160"/>
                  </a:ext>
                </a:extLst>
              </a:tr>
              <a:tr h="453107">
                <a:tc>
                  <a:txBody>
                    <a:bodyPr/>
                    <a:lstStyle/>
                    <a:p>
                      <a:pPr algn="l" fontAlgn="b"/>
                      <a:r>
                        <a:rPr lang="vi-VN" sz="2800" b="0" i="0" u="none" strike="noStrike" dirty="0">
                          <a:solidFill>
                            <a:schemeClr val="tx1"/>
                          </a:solidFill>
                          <a:effectLst/>
                          <a:latin typeface="Constantia" pitchFamily="18" charset="0"/>
                        </a:rPr>
                        <a:t>Cheltuieli cu chiria și utilitățile</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0" i="0" u="none" strike="noStrike" dirty="0" smtClean="0">
                          <a:solidFill>
                            <a:schemeClr val="tx1"/>
                          </a:solidFill>
                          <a:effectLst/>
                          <a:latin typeface="Constantia" pitchFamily="18" charset="0"/>
                        </a:rPr>
                        <a:t>24000</a:t>
                      </a:r>
                      <a:r>
                        <a:rPr lang="ro-RO" sz="2800" dirty="0" smtClean="0">
                          <a:solidFill>
                            <a:schemeClr val="tx1"/>
                          </a:solidFill>
                          <a:latin typeface="Constantia" pitchFamily="18" charset="0"/>
                          <a:cs typeface="Times New Roman" panose="02020603050405020304" pitchFamily="18" charset="0"/>
                        </a:rPr>
                        <a:t> €</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88390420"/>
                  </a:ext>
                </a:extLst>
              </a:tr>
              <a:tr h="453107">
                <a:tc>
                  <a:txBody>
                    <a:bodyPr/>
                    <a:lstStyle/>
                    <a:p>
                      <a:pPr algn="l" fontAlgn="b"/>
                      <a:r>
                        <a:rPr lang="en-US" sz="2800" b="0" i="0" u="none" strike="noStrike">
                          <a:solidFill>
                            <a:schemeClr val="tx1"/>
                          </a:solidFill>
                          <a:effectLst/>
                          <a:latin typeface="Constantia" pitchFamily="18" charset="0"/>
                        </a:rPr>
                        <a:t>Cheltuieli cu salarii</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0" i="0" u="none" strike="noStrike" dirty="0" smtClean="0">
                          <a:solidFill>
                            <a:schemeClr val="tx1"/>
                          </a:solidFill>
                          <a:effectLst/>
                          <a:latin typeface="Constantia" pitchFamily="18" charset="0"/>
                        </a:rPr>
                        <a:t>79800</a:t>
                      </a:r>
                      <a:r>
                        <a:rPr lang="ro-RO" sz="2800" dirty="0" smtClean="0">
                          <a:solidFill>
                            <a:schemeClr val="tx1"/>
                          </a:solidFill>
                          <a:latin typeface="Constantia" pitchFamily="18" charset="0"/>
                          <a:cs typeface="Times New Roman" panose="02020603050405020304" pitchFamily="18" charset="0"/>
                        </a:rPr>
                        <a:t> €</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93664904"/>
                  </a:ext>
                </a:extLst>
              </a:tr>
              <a:tr h="453107">
                <a:tc>
                  <a:txBody>
                    <a:bodyPr/>
                    <a:lstStyle/>
                    <a:p>
                      <a:pPr algn="l" fontAlgn="b"/>
                      <a:r>
                        <a:rPr lang="en-US" sz="2800" b="0" i="0" u="none" strike="noStrike">
                          <a:solidFill>
                            <a:schemeClr val="tx1"/>
                          </a:solidFill>
                          <a:effectLst/>
                          <a:latin typeface="Constantia" pitchFamily="18" charset="0"/>
                        </a:rPr>
                        <a:t>Cheltuieli cu materiale</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0" i="0" u="none" strike="noStrike" dirty="0" smtClean="0">
                          <a:solidFill>
                            <a:schemeClr val="tx1"/>
                          </a:solidFill>
                          <a:effectLst/>
                          <a:latin typeface="Constantia" pitchFamily="18" charset="0"/>
                        </a:rPr>
                        <a:t>40000</a:t>
                      </a:r>
                      <a:r>
                        <a:rPr lang="ro-RO" sz="2800" dirty="0" smtClean="0">
                          <a:solidFill>
                            <a:schemeClr val="tx1"/>
                          </a:solidFill>
                          <a:latin typeface="Constantia" pitchFamily="18" charset="0"/>
                          <a:cs typeface="Times New Roman" panose="02020603050405020304" pitchFamily="18" charset="0"/>
                        </a:rPr>
                        <a:t> €</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32038554"/>
                  </a:ext>
                </a:extLst>
              </a:tr>
              <a:tr h="453107">
                <a:tc>
                  <a:txBody>
                    <a:bodyPr/>
                    <a:lstStyle/>
                    <a:p>
                      <a:pPr algn="l" fontAlgn="b"/>
                      <a:r>
                        <a:rPr lang="en-US" sz="2800" b="0" i="0" u="none" strike="noStrike">
                          <a:solidFill>
                            <a:schemeClr val="tx1"/>
                          </a:solidFill>
                          <a:effectLst/>
                          <a:latin typeface="Constantia" pitchFamily="18" charset="0"/>
                        </a:rPr>
                        <a:t>Cheltuieli cu publicitatea</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0" i="0" u="none" strike="noStrike" dirty="0" smtClean="0">
                          <a:solidFill>
                            <a:schemeClr val="tx1"/>
                          </a:solidFill>
                          <a:effectLst/>
                          <a:latin typeface="Constantia" pitchFamily="18" charset="0"/>
                        </a:rPr>
                        <a:t>2000</a:t>
                      </a:r>
                      <a:r>
                        <a:rPr lang="ro-RO" sz="2800" dirty="0" smtClean="0">
                          <a:solidFill>
                            <a:schemeClr val="tx1"/>
                          </a:solidFill>
                          <a:latin typeface="Constantia" pitchFamily="18" charset="0"/>
                          <a:cs typeface="Times New Roman" panose="02020603050405020304" pitchFamily="18" charset="0"/>
                        </a:rPr>
                        <a:t> €</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2851581"/>
                  </a:ext>
                </a:extLst>
              </a:tr>
              <a:tr h="453107">
                <a:tc>
                  <a:txBody>
                    <a:bodyPr/>
                    <a:lstStyle/>
                    <a:p>
                      <a:pPr algn="l" fontAlgn="b"/>
                      <a:r>
                        <a:rPr lang="en-US" sz="2800" b="0" i="0" u="none" strike="noStrike">
                          <a:solidFill>
                            <a:schemeClr val="tx1"/>
                          </a:solidFill>
                          <a:effectLst/>
                          <a:latin typeface="Constantia" pitchFamily="18" charset="0"/>
                        </a:rPr>
                        <a:t>Alte cheltuieli</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0" i="0" u="none" strike="noStrike" dirty="0" smtClean="0">
                          <a:solidFill>
                            <a:schemeClr val="tx1"/>
                          </a:solidFill>
                          <a:effectLst/>
                          <a:latin typeface="Constantia" pitchFamily="18" charset="0"/>
                        </a:rPr>
                        <a:t>1000</a:t>
                      </a:r>
                      <a:r>
                        <a:rPr lang="ro-RO" sz="2800" dirty="0" smtClean="0">
                          <a:solidFill>
                            <a:schemeClr val="tx1"/>
                          </a:solidFill>
                          <a:latin typeface="Constantia" pitchFamily="18" charset="0"/>
                          <a:cs typeface="Times New Roman" panose="02020603050405020304" pitchFamily="18" charset="0"/>
                        </a:rPr>
                        <a:t> €</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10777736"/>
                  </a:ext>
                </a:extLst>
              </a:tr>
              <a:tr h="453107">
                <a:tc>
                  <a:txBody>
                    <a:bodyPr/>
                    <a:lstStyle/>
                    <a:p>
                      <a:pPr algn="l" fontAlgn="b"/>
                      <a:r>
                        <a:rPr lang="vi-VN" sz="2800" b="0" i="0" u="none" strike="noStrike">
                          <a:solidFill>
                            <a:schemeClr val="tx1"/>
                          </a:solidFill>
                          <a:effectLst/>
                          <a:latin typeface="Constantia" pitchFamily="18" charset="0"/>
                        </a:rPr>
                        <a:t>Cheltuieli cu chiria și utilitățile</a:t>
                      </a:r>
                    </a:p>
                  </a:txBody>
                  <a:tcPr marL="9525" marR="9525" marT="9525"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0" i="0" u="none" strike="noStrike" dirty="0" smtClean="0">
                          <a:solidFill>
                            <a:schemeClr val="tx1"/>
                          </a:solidFill>
                          <a:effectLst/>
                          <a:latin typeface="Constantia" pitchFamily="18" charset="0"/>
                        </a:rPr>
                        <a:t>24000</a:t>
                      </a:r>
                      <a:r>
                        <a:rPr lang="ro-RO" sz="2800" dirty="0" smtClean="0">
                          <a:solidFill>
                            <a:schemeClr val="tx1"/>
                          </a:solidFill>
                          <a:latin typeface="Constantia" pitchFamily="18" charset="0"/>
                          <a:cs typeface="Times New Roman" panose="02020603050405020304" pitchFamily="18" charset="0"/>
                        </a:rPr>
                        <a:t> €</a:t>
                      </a:r>
                    </a:p>
                  </a:txBody>
                  <a:tcPr marL="9525" marR="9525" marT="9525" marB="0" anchor="b">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98136860"/>
                  </a:ext>
                </a:extLst>
              </a:tr>
            </a:tbl>
          </a:graphicData>
        </a:graphic>
      </p:graphicFrame>
      <p:sp>
        <p:nvSpPr>
          <p:cNvPr id="3" name="TextBox 2"/>
          <p:cNvSpPr txBox="1"/>
          <p:nvPr/>
        </p:nvSpPr>
        <p:spPr>
          <a:xfrm>
            <a:off x="1600200" y="1524000"/>
            <a:ext cx="2057400" cy="369332"/>
          </a:xfrm>
          <a:prstGeom prst="rect">
            <a:avLst/>
          </a:prstGeom>
          <a:noFill/>
        </p:spPr>
        <p:txBody>
          <a:bodyPr wrap="square" rtlCol="0">
            <a:spAutoFit/>
          </a:bodyPr>
          <a:lstStyle/>
          <a:p>
            <a:r>
              <a:rPr lang="ro-RO" dirty="0" smtClean="0"/>
              <a:t>Ex.: </a:t>
            </a:r>
            <a:endParaRPr lang="en-US" dirty="0"/>
          </a:p>
        </p:txBody>
      </p:sp>
    </p:spTree>
    <p:extLst>
      <p:ext uri="{BB962C8B-B14F-4D97-AF65-F5344CB8AC3E}">
        <p14:creationId xmlns:p14="http://schemas.microsoft.com/office/powerpoint/2010/main" val="3213899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3020" y="0"/>
            <a:ext cx="9509760" cy="848751"/>
          </a:xfrm>
        </p:spPr>
        <p:txBody>
          <a:bodyPr>
            <a:noAutofit/>
          </a:bodyPr>
          <a:lstStyle/>
          <a:p>
            <a:pPr algn="ctr"/>
            <a:r>
              <a:rPr lang="ro-RO" sz="3600" b="1" dirty="0" smtClean="0">
                <a:solidFill>
                  <a:schemeClr val="tx1"/>
                </a:solidFill>
                <a:latin typeface="Constantia" panose="02030602050306030303" pitchFamily="18" charset="0"/>
              </a:rPr>
              <a:t>Cuprins</a:t>
            </a:r>
            <a:endParaRPr lang="en-US" sz="3600" b="1" dirty="0">
              <a:solidFill>
                <a:schemeClr val="tx1"/>
              </a:solidFill>
              <a:latin typeface="Constantia" panose="02030602050306030303" pitchFamily="18" charset="0"/>
            </a:endParaRPr>
          </a:p>
        </p:txBody>
      </p:sp>
      <p:sp>
        <p:nvSpPr>
          <p:cNvPr id="3" name="TextBox 2"/>
          <p:cNvSpPr txBox="1"/>
          <p:nvPr/>
        </p:nvSpPr>
        <p:spPr>
          <a:xfrm>
            <a:off x="1143000" y="1371600"/>
            <a:ext cx="11506200" cy="4204356"/>
          </a:xfrm>
          <a:prstGeom prst="rect">
            <a:avLst/>
          </a:prstGeom>
          <a:noFill/>
        </p:spPr>
        <p:txBody>
          <a:bodyPr wrap="square" rtlCol="0">
            <a:spAutoFit/>
          </a:bodyPr>
          <a:lstStyle/>
          <a:p>
            <a:pPr marL="514350" indent="-514350">
              <a:lnSpc>
                <a:spcPct val="150000"/>
              </a:lnSpc>
              <a:buAutoNum type="arabicParenR"/>
            </a:pPr>
            <a:r>
              <a:rPr lang="ro-RO" dirty="0" smtClean="0">
                <a:solidFill>
                  <a:schemeClr val="tx1">
                    <a:lumMod val="50000"/>
                  </a:schemeClr>
                </a:solidFill>
                <a:latin typeface="Constantia" panose="02030602050306030303" pitchFamily="18" charset="0"/>
              </a:rPr>
              <a:t>Precizarea identității SC: firmă, simbol, slogan etc.</a:t>
            </a:r>
          </a:p>
          <a:p>
            <a:pPr marL="514350" indent="-514350">
              <a:lnSpc>
                <a:spcPct val="150000"/>
              </a:lnSpc>
              <a:buAutoNum type="arabicParenR"/>
            </a:pPr>
            <a:r>
              <a:rPr lang="ro-RO" dirty="0" smtClean="0">
                <a:solidFill>
                  <a:schemeClr val="tx1">
                    <a:lumMod val="50000"/>
                  </a:schemeClr>
                </a:solidFill>
                <a:latin typeface="Constantia" panose="02030602050306030303" pitchFamily="18" charset="0"/>
              </a:rPr>
              <a:t>Structura juridică a SC.</a:t>
            </a:r>
          </a:p>
          <a:p>
            <a:pPr marL="514350" indent="-514350">
              <a:lnSpc>
                <a:spcPct val="150000"/>
              </a:lnSpc>
              <a:buAutoNum type="arabicParenR"/>
            </a:pPr>
            <a:r>
              <a:rPr lang="ro-RO" dirty="0" smtClean="0">
                <a:solidFill>
                  <a:schemeClr val="tx1">
                    <a:lumMod val="50000"/>
                  </a:schemeClr>
                </a:solidFill>
                <a:latin typeface="Constantia" panose="02030602050306030303" pitchFamily="18" charset="0"/>
              </a:rPr>
              <a:t>Misiune, viziune, obiective.</a:t>
            </a:r>
          </a:p>
          <a:p>
            <a:pPr marL="514350" indent="-514350">
              <a:lnSpc>
                <a:spcPct val="150000"/>
              </a:lnSpc>
              <a:buAutoNum type="arabicParenR"/>
            </a:pPr>
            <a:r>
              <a:rPr lang="ro-RO" dirty="0" smtClean="0">
                <a:solidFill>
                  <a:schemeClr val="tx1">
                    <a:lumMod val="50000"/>
                  </a:schemeClr>
                </a:solidFill>
                <a:latin typeface="Constantia" panose="02030602050306030303" pitchFamily="18" charset="0"/>
              </a:rPr>
              <a:t>Resurse umane, resurse financiare, resurse materiale etc.</a:t>
            </a:r>
          </a:p>
          <a:p>
            <a:pPr marL="514350" indent="-514350">
              <a:lnSpc>
                <a:spcPct val="150000"/>
              </a:lnSpc>
              <a:buAutoNum type="arabicParenR"/>
            </a:pPr>
            <a:r>
              <a:rPr lang="ro-RO" dirty="0" smtClean="0">
                <a:solidFill>
                  <a:schemeClr val="tx1">
                    <a:lumMod val="50000"/>
                  </a:schemeClr>
                </a:solidFill>
                <a:latin typeface="Constantia" panose="02030602050306030303" pitchFamily="18" charset="0"/>
              </a:rPr>
              <a:t>Obiectul de activitate, produsul, modul de obținere, cantități preconizate etc.</a:t>
            </a:r>
          </a:p>
          <a:p>
            <a:pPr marL="514350" indent="-514350">
              <a:lnSpc>
                <a:spcPct val="150000"/>
              </a:lnSpc>
              <a:buAutoNum type="arabicParenR"/>
            </a:pPr>
            <a:r>
              <a:rPr lang="ro-RO" dirty="0" smtClean="0">
                <a:solidFill>
                  <a:schemeClr val="tx1">
                    <a:lumMod val="50000"/>
                  </a:schemeClr>
                </a:solidFill>
                <a:latin typeface="Constantia" panose="02030602050306030303" pitchFamily="18" charset="0"/>
              </a:rPr>
              <a:t>Costuri de funcționare, costuri de producție etc. </a:t>
            </a:r>
          </a:p>
          <a:p>
            <a:pPr marL="514350" indent="-514350">
              <a:lnSpc>
                <a:spcPct val="150000"/>
              </a:lnSpc>
              <a:buAutoNum type="arabicParenR"/>
            </a:pPr>
            <a:r>
              <a:rPr lang="ro-RO" dirty="0" smtClean="0">
                <a:solidFill>
                  <a:schemeClr val="tx1">
                    <a:lumMod val="50000"/>
                  </a:schemeClr>
                </a:solidFill>
                <a:latin typeface="Constantia" panose="02030602050306030303" pitchFamily="18" charset="0"/>
              </a:rPr>
              <a:t>Piața: clienții potențiali, mărimea pieței, firme concurente etc.</a:t>
            </a:r>
          </a:p>
          <a:p>
            <a:pPr marL="514350" indent="-514350">
              <a:lnSpc>
                <a:spcPct val="150000"/>
              </a:lnSpc>
              <a:buAutoNum type="arabicParenR"/>
            </a:pPr>
            <a:r>
              <a:rPr lang="ro-RO" dirty="0" smtClean="0">
                <a:solidFill>
                  <a:schemeClr val="tx1">
                    <a:lumMod val="50000"/>
                  </a:schemeClr>
                </a:solidFill>
                <a:latin typeface="Constantia" panose="02030602050306030303" pitchFamily="18" charset="0"/>
              </a:rPr>
              <a:t>Vânzare, promovare, publicitate etc.</a:t>
            </a:r>
          </a:p>
          <a:p>
            <a:pPr marL="514350" indent="-514350">
              <a:lnSpc>
                <a:spcPct val="150000"/>
              </a:lnSpc>
              <a:buFontTx/>
              <a:buAutoNum type="arabicParenR"/>
            </a:pPr>
            <a:r>
              <a:rPr lang="ro-RO" dirty="0">
                <a:solidFill>
                  <a:schemeClr val="tx1">
                    <a:lumMod val="50000"/>
                  </a:schemeClr>
                </a:solidFill>
                <a:latin typeface="Constantia" panose="02030602050306030303" pitchFamily="18" charset="0"/>
              </a:rPr>
              <a:t>Previziuni financiare pentru primii 3 ani, managementul riscului.</a:t>
            </a:r>
          </a:p>
          <a:p>
            <a:pPr marL="514350" indent="-514350">
              <a:lnSpc>
                <a:spcPct val="150000"/>
              </a:lnSpc>
              <a:buAutoNum type="arabicParenR"/>
            </a:pPr>
            <a:r>
              <a:rPr lang="ro-RO" dirty="0" smtClean="0">
                <a:solidFill>
                  <a:schemeClr val="tx1">
                    <a:lumMod val="50000"/>
                  </a:schemeClr>
                </a:solidFill>
                <a:latin typeface="Constantia" panose="02030602050306030303" pitchFamily="18" charset="0"/>
              </a:rPr>
              <a:t>Dezvoltare durabilă: protecția mediului, implicarea socială a SC etc. – </a:t>
            </a:r>
            <a:r>
              <a:rPr lang="ro-RO" i="1" dirty="0" smtClean="0">
                <a:solidFill>
                  <a:schemeClr val="tx1">
                    <a:lumMod val="50000"/>
                  </a:schemeClr>
                </a:solidFill>
                <a:latin typeface="Constantia" panose="02030602050306030303" pitchFamily="18" charset="0"/>
              </a:rPr>
              <a:t>opțional</a:t>
            </a:r>
          </a:p>
        </p:txBody>
      </p:sp>
    </p:spTree>
    <p:extLst>
      <p:ext uri="{BB962C8B-B14F-4D97-AF65-F5344CB8AC3E}">
        <p14:creationId xmlns:p14="http://schemas.microsoft.com/office/powerpoint/2010/main" val="2381331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11430000" cy="5724779"/>
          </a:xfrm>
        </p:spPr>
        <p:txBody>
          <a:bodyPr>
            <a:normAutofit/>
          </a:bodyPr>
          <a:lstStyle/>
          <a:p>
            <a:pPr marL="0" lvl="0" indent="0" algn="ctr">
              <a:lnSpc>
                <a:spcPct val="100000"/>
              </a:lnSpc>
              <a:spcBef>
                <a:spcPts val="0"/>
              </a:spcBef>
              <a:buClrTx/>
              <a:buSzTx/>
              <a:buNone/>
            </a:pPr>
            <a:r>
              <a:rPr lang="ro-RO" sz="3200" dirty="0" smtClean="0">
                <a:solidFill>
                  <a:srgbClr val="404040">
                    <a:lumMod val="50000"/>
                  </a:srgbClr>
                </a:solidFill>
                <a:latin typeface="Constantia" panose="02030602050306030303" pitchFamily="18" charset="0"/>
              </a:rPr>
              <a:t>7) Piața</a:t>
            </a:r>
            <a:r>
              <a:rPr lang="ro-RO" sz="3200" dirty="0">
                <a:solidFill>
                  <a:srgbClr val="404040">
                    <a:lumMod val="50000"/>
                  </a:srgbClr>
                </a:solidFill>
                <a:latin typeface="Constantia" panose="02030602050306030303" pitchFamily="18" charset="0"/>
              </a:rPr>
              <a:t>: clienții potențiali, mărimea pieței, firme </a:t>
            </a:r>
            <a:r>
              <a:rPr lang="ro-RO" sz="3200" dirty="0" smtClean="0">
                <a:solidFill>
                  <a:srgbClr val="404040">
                    <a:lumMod val="50000"/>
                  </a:srgbClr>
                </a:solidFill>
                <a:latin typeface="Constantia" panose="02030602050306030303" pitchFamily="18" charset="0"/>
              </a:rPr>
              <a:t>concurente</a:t>
            </a:r>
            <a:r>
              <a:rPr lang="en-US" sz="3200" dirty="0" smtClean="0">
                <a:solidFill>
                  <a:srgbClr val="404040">
                    <a:lumMod val="50000"/>
                  </a:srgbClr>
                </a:solidFill>
                <a:latin typeface="Constantia" panose="02030602050306030303" pitchFamily="18" charset="0"/>
              </a:rPr>
              <a:t> </a:t>
            </a:r>
            <a:r>
              <a:rPr lang="ro-RO" sz="3200" dirty="0" smtClean="0">
                <a:solidFill>
                  <a:srgbClr val="404040">
                    <a:lumMod val="50000"/>
                  </a:srgbClr>
                </a:solidFill>
                <a:latin typeface="Constantia" panose="02030602050306030303" pitchFamily="18" charset="0"/>
              </a:rPr>
              <a:t>etc.</a:t>
            </a:r>
          </a:p>
        </p:txBody>
      </p:sp>
      <p:sp>
        <p:nvSpPr>
          <p:cNvPr id="4" name="Rectangle 3"/>
          <p:cNvSpPr/>
          <p:nvPr/>
        </p:nvSpPr>
        <p:spPr>
          <a:xfrm>
            <a:off x="304800" y="1447800"/>
            <a:ext cx="11628120" cy="5539978"/>
          </a:xfrm>
          <a:prstGeom prst="rect">
            <a:avLst/>
          </a:prstGeom>
        </p:spPr>
        <p:txBody>
          <a:bodyPr wrap="square">
            <a:spAutoFit/>
          </a:bodyPr>
          <a:lstStyle/>
          <a:p>
            <a:pPr lvl="0"/>
            <a:r>
              <a:rPr lang="ro-RO" sz="2800" dirty="0" smtClean="0">
                <a:solidFill>
                  <a:srgbClr val="404040"/>
                </a:solidFill>
                <a:latin typeface="Constantia" panose="02030602050306030303" pitchFamily="18" charset="0"/>
              </a:rPr>
              <a:t>Având în vedere realitatea că gusturile și preferințele cumpărătorilor </a:t>
            </a:r>
            <a:r>
              <a:rPr lang="ro-RO" sz="2800" dirty="0">
                <a:solidFill>
                  <a:srgbClr val="404040"/>
                </a:solidFill>
                <a:latin typeface="Constantia" panose="02030602050306030303" pitchFamily="18" charset="0"/>
              </a:rPr>
              <a:t>au </a:t>
            </a:r>
            <a:r>
              <a:rPr lang="ro-RO" sz="2800" dirty="0" smtClean="0">
                <a:solidFill>
                  <a:srgbClr val="404040"/>
                </a:solidFill>
                <a:latin typeface="Constantia" panose="02030602050306030303" pitchFamily="18" charset="0"/>
              </a:rPr>
              <a:t>evoluat, atât produsele, cât și designul și </a:t>
            </a:r>
            <a:r>
              <a:rPr lang="ro-RO" sz="2800" dirty="0">
                <a:solidFill>
                  <a:srgbClr val="404040"/>
                </a:solidFill>
                <a:latin typeface="Constantia" panose="02030602050306030303" pitchFamily="18" charset="0"/>
              </a:rPr>
              <a:t>serviciile conexe </a:t>
            </a:r>
            <a:r>
              <a:rPr lang="ro-RO" sz="2800" dirty="0" smtClean="0">
                <a:solidFill>
                  <a:srgbClr val="404040"/>
                </a:solidFill>
                <a:latin typeface="Constantia" panose="02030602050306030303" pitchFamily="18" charset="0"/>
              </a:rPr>
              <a:t>vor fi </a:t>
            </a:r>
            <a:r>
              <a:rPr lang="en-US" sz="2800" dirty="0" err="1" smtClean="0">
                <a:solidFill>
                  <a:srgbClr val="404040"/>
                </a:solidFill>
                <a:latin typeface="Constantia" panose="02030602050306030303" pitchFamily="18" charset="0"/>
              </a:rPr>
              <a:t>pe</a:t>
            </a:r>
            <a:r>
              <a:rPr lang="en-US" sz="2800" dirty="0" smtClean="0">
                <a:solidFill>
                  <a:srgbClr val="404040"/>
                </a:solidFill>
                <a:latin typeface="Constantia" panose="02030602050306030303" pitchFamily="18" charset="0"/>
              </a:rPr>
              <a:t> </a:t>
            </a:r>
            <a:r>
              <a:rPr lang="en-US" sz="2800" dirty="0" err="1" smtClean="0">
                <a:solidFill>
                  <a:srgbClr val="404040"/>
                </a:solidFill>
                <a:latin typeface="Constantia" panose="02030602050306030303" pitchFamily="18" charset="0"/>
              </a:rPr>
              <a:t>placul</a:t>
            </a:r>
            <a:r>
              <a:rPr lang="en-US" sz="2800" dirty="0" smtClean="0">
                <a:solidFill>
                  <a:srgbClr val="404040"/>
                </a:solidFill>
                <a:latin typeface="Constantia" panose="02030602050306030303" pitchFamily="18" charset="0"/>
              </a:rPr>
              <a:t> </a:t>
            </a:r>
            <a:r>
              <a:rPr lang="en-US" sz="2800" dirty="0" err="1" smtClean="0">
                <a:solidFill>
                  <a:srgbClr val="404040"/>
                </a:solidFill>
                <a:latin typeface="Constantia" panose="02030602050306030303" pitchFamily="18" charset="0"/>
              </a:rPr>
              <a:t>acestora</a:t>
            </a:r>
            <a:r>
              <a:rPr lang="ro-RO" sz="2800" dirty="0" smtClean="0">
                <a:solidFill>
                  <a:srgbClr val="404040"/>
                </a:solidFill>
                <a:latin typeface="Constantia" panose="02030602050306030303" pitchFamily="18" charset="0"/>
              </a:rPr>
              <a:t>.</a:t>
            </a:r>
            <a:endParaRPr lang="ro-RO" sz="2800" dirty="0">
              <a:solidFill>
                <a:srgbClr val="404040"/>
              </a:solidFill>
              <a:latin typeface="Constantia" panose="02030602050306030303" pitchFamily="18" charset="0"/>
            </a:endParaRPr>
          </a:p>
          <a:p>
            <a:r>
              <a:rPr lang="ro-RO" sz="2800" dirty="0" smtClean="0">
                <a:solidFill>
                  <a:srgbClr val="404040"/>
                </a:solidFill>
                <a:latin typeface="Constantia" panose="02030602050306030303" pitchFamily="18" charset="0"/>
              </a:rPr>
              <a:t>Clienții S.C. </a:t>
            </a:r>
            <a:r>
              <a:rPr lang="en-US" sz="2800" dirty="0" smtClean="0">
                <a:solidFill>
                  <a:srgbClr val="404040"/>
                </a:solidFill>
                <a:latin typeface="Constantia" panose="02030602050306030303" pitchFamily="18" charset="0"/>
              </a:rPr>
              <a:t>FOOD.INT</a:t>
            </a:r>
            <a:r>
              <a:rPr lang="ro-RO" sz="2800" dirty="0" smtClean="0">
                <a:solidFill>
                  <a:srgbClr val="404040"/>
                </a:solidFill>
                <a:latin typeface="Constantia" panose="02030602050306030303" pitchFamily="18" charset="0"/>
              </a:rPr>
              <a:t> S.R.L. fac </a:t>
            </a:r>
            <a:r>
              <a:rPr lang="ro-RO" sz="2800" dirty="0">
                <a:solidFill>
                  <a:srgbClr val="404040"/>
                </a:solidFill>
                <a:latin typeface="Constantia" panose="02030602050306030303" pitchFamily="18" charset="0"/>
              </a:rPr>
              <a:t>parte din categoria middle class, </a:t>
            </a:r>
            <a:r>
              <a:rPr lang="ro-RO" sz="2800" dirty="0" smtClean="0">
                <a:solidFill>
                  <a:srgbClr val="404040"/>
                </a:solidFill>
                <a:latin typeface="Constantia" panose="02030602050306030303" pitchFamily="18" charset="0"/>
              </a:rPr>
              <a:t>fiind  </a:t>
            </a:r>
            <a:r>
              <a:rPr lang="ro-RO" sz="2800" dirty="0">
                <a:solidFill>
                  <a:srgbClr val="404040"/>
                </a:solidFill>
                <a:latin typeface="Constantia" panose="02030602050306030303" pitchFamily="18" charset="0"/>
              </a:rPr>
              <a:t>persoane cu vârsta peste 18 ani, în general elevi, studenți, persoane având diferite </a:t>
            </a:r>
            <a:r>
              <a:rPr lang="ro-RO" sz="2800" dirty="0" smtClean="0">
                <a:solidFill>
                  <a:srgbClr val="404040"/>
                </a:solidFill>
                <a:latin typeface="Constantia" panose="02030602050306030303" pitchFamily="18" charset="0"/>
              </a:rPr>
              <a:t>ocupații. </a:t>
            </a:r>
            <a:r>
              <a:rPr lang="en-US" sz="2800" dirty="0" smtClean="0">
                <a:solidFill>
                  <a:srgbClr val="404040"/>
                </a:solidFill>
                <a:latin typeface="Constantia" panose="02030602050306030303" pitchFamily="18" charset="0"/>
              </a:rPr>
              <a:t>Pot fi </a:t>
            </a:r>
            <a:r>
              <a:rPr lang="ro-RO" sz="2800" dirty="0" smtClean="0">
                <a:solidFill>
                  <a:srgbClr val="404040"/>
                </a:solidFill>
                <a:latin typeface="Constantia" panose="02030602050306030303" pitchFamily="18" charset="0"/>
              </a:rPr>
              <a:t>și persoane în etate (60+), dornice de vremurile bune și de gustul dulciurilor sârbești de la Vârșeț sau a preparatelor ungurești de la Szeged.</a:t>
            </a:r>
            <a:endParaRPr lang="ro-RO" sz="2800" dirty="0">
              <a:solidFill>
                <a:srgbClr val="404040"/>
              </a:solidFill>
              <a:latin typeface="Constantia" panose="02030602050306030303" pitchFamily="18" charset="0"/>
            </a:endParaRPr>
          </a:p>
          <a:p>
            <a:pPr lvl="0"/>
            <a:r>
              <a:rPr lang="ro-RO" sz="2800" dirty="0">
                <a:solidFill>
                  <a:srgbClr val="404040"/>
                </a:solidFill>
                <a:latin typeface="Constantia" panose="02030602050306030303" pitchFamily="18" charset="0"/>
              </a:rPr>
              <a:t>Cel mai mare trafic de clienti se va î</a:t>
            </a:r>
            <a:r>
              <a:rPr lang="ro-RO" sz="2800" dirty="0" smtClean="0">
                <a:solidFill>
                  <a:srgbClr val="404040"/>
                </a:solidFill>
                <a:latin typeface="Constantia" panose="02030602050306030303" pitchFamily="18" charset="0"/>
              </a:rPr>
              <a:t>nregistra în zilele lucrătoare, iar  </a:t>
            </a:r>
            <a:r>
              <a:rPr lang="ro-RO" sz="2800" dirty="0">
                <a:solidFill>
                  <a:srgbClr val="404040"/>
                </a:solidFill>
                <a:latin typeface="Constantia" panose="02030602050306030303" pitchFamily="18" charset="0"/>
              </a:rPr>
              <a:t>cele mai mare </a:t>
            </a:r>
            <a:r>
              <a:rPr lang="ro-RO" sz="2800" dirty="0" smtClean="0">
                <a:solidFill>
                  <a:srgbClr val="404040"/>
                </a:solidFill>
                <a:latin typeface="Constantia" panose="02030602050306030303" pitchFamily="18" charset="0"/>
              </a:rPr>
              <a:t>vânzări </a:t>
            </a:r>
            <a:r>
              <a:rPr lang="ro-RO" sz="2800" dirty="0">
                <a:solidFill>
                  <a:srgbClr val="404040"/>
                </a:solidFill>
                <a:latin typeface="Constantia" panose="02030602050306030303" pitchFamily="18" charset="0"/>
              </a:rPr>
              <a:t>se vor realiza intre </a:t>
            </a:r>
            <a:r>
              <a:rPr lang="ro-RO" sz="2800" dirty="0" smtClean="0">
                <a:solidFill>
                  <a:srgbClr val="404040"/>
                </a:solidFill>
                <a:latin typeface="Constantia" panose="02030602050306030303" pitchFamily="18" charset="0"/>
              </a:rPr>
              <a:t>orele  16 </a:t>
            </a:r>
            <a:r>
              <a:rPr lang="ro-RO" sz="2800" dirty="0">
                <a:solidFill>
                  <a:srgbClr val="404040"/>
                </a:solidFill>
                <a:latin typeface="Constantia" panose="02030602050306030303" pitchFamily="18" charset="0"/>
              </a:rPr>
              <a:t>– </a:t>
            </a:r>
            <a:r>
              <a:rPr lang="ro-RO" sz="2800" dirty="0" smtClean="0">
                <a:solidFill>
                  <a:srgbClr val="404040"/>
                </a:solidFill>
                <a:latin typeface="Constantia" panose="02030602050306030303" pitchFamily="18" charset="0"/>
              </a:rPr>
              <a:t>20. Firma </a:t>
            </a:r>
            <a:r>
              <a:rPr lang="ro-RO" sz="2800" dirty="0">
                <a:solidFill>
                  <a:srgbClr val="404040"/>
                </a:solidFill>
                <a:latin typeface="Constantia" panose="02030602050306030303" pitchFamily="18" charset="0"/>
              </a:rPr>
              <a:t>va oferi o </a:t>
            </a:r>
            <a:r>
              <a:rPr lang="ro-RO" sz="2800" dirty="0" smtClean="0">
                <a:solidFill>
                  <a:srgbClr val="404040"/>
                </a:solidFill>
                <a:latin typeface="Constantia" panose="02030602050306030303" pitchFamily="18" charset="0"/>
              </a:rPr>
              <a:t>gamă largă </a:t>
            </a:r>
            <a:r>
              <a:rPr lang="ro-RO" sz="2800" dirty="0">
                <a:solidFill>
                  <a:srgbClr val="404040"/>
                </a:solidFill>
                <a:latin typeface="Constantia" panose="02030602050306030303" pitchFamily="18" charset="0"/>
              </a:rPr>
              <a:t>de </a:t>
            </a:r>
            <a:r>
              <a:rPr lang="ro-RO" sz="2800" dirty="0" smtClean="0">
                <a:solidFill>
                  <a:srgbClr val="404040"/>
                </a:solidFill>
                <a:latin typeface="Constantia" panose="02030602050306030303" pitchFamily="18" charset="0"/>
              </a:rPr>
              <a:t>produse, </a:t>
            </a:r>
            <a:r>
              <a:rPr lang="ro-RO" sz="2800" dirty="0">
                <a:solidFill>
                  <a:srgbClr val="404040"/>
                </a:solidFill>
                <a:latin typeface="Constantia" panose="02030602050306030303" pitchFamily="18" charset="0"/>
              </a:rPr>
              <a:t>astfel </a:t>
            </a:r>
            <a:r>
              <a:rPr lang="ro-RO" sz="2800" dirty="0" smtClean="0">
                <a:solidFill>
                  <a:srgbClr val="404040"/>
                </a:solidFill>
                <a:latin typeface="Constantia" panose="02030602050306030303" pitchFamily="18" charset="0"/>
              </a:rPr>
              <a:t>încât să poată </a:t>
            </a:r>
            <a:r>
              <a:rPr lang="ro-RO" sz="2800" dirty="0">
                <a:solidFill>
                  <a:srgbClr val="404040"/>
                </a:solidFill>
                <a:latin typeface="Constantia" panose="02030602050306030303" pitchFamily="18" charset="0"/>
              </a:rPr>
              <a:t>satisface gusturile </a:t>
            </a:r>
            <a:r>
              <a:rPr lang="ro-RO" sz="2800" dirty="0" smtClean="0">
                <a:solidFill>
                  <a:srgbClr val="404040"/>
                </a:solidFill>
                <a:latin typeface="Constantia" panose="02030602050306030303" pitchFamily="18" charset="0"/>
              </a:rPr>
              <a:t>cât </a:t>
            </a:r>
            <a:r>
              <a:rPr lang="ro-RO" sz="2800" dirty="0">
                <a:solidFill>
                  <a:srgbClr val="404040"/>
                </a:solidFill>
                <a:latin typeface="Constantia" panose="02030602050306030303" pitchFamily="18" charset="0"/>
              </a:rPr>
              <a:t>mai </a:t>
            </a:r>
            <a:r>
              <a:rPr lang="ro-RO" sz="2800" dirty="0" smtClean="0">
                <a:solidFill>
                  <a:srgbClr val="404040"/>
                </a:solidFill>
                <a:latin typeface="Constantia" panose="02030602050306030303" pitchFamily="18" charset="0"/>
              </a:rPr>
              <a:t>pretențioase </a:t>
            </a:r>
            <a:r>
              <a:rPr lang="ro-RO" sz="2800" dirty="0">
                <a:solidFill>
                  <a:srgbClr val="404040"/>
                </a:solidFill>
                <a:latin typeface="Constantia" panose="02030602050306030303" pitchFamily="18" charset="0"/>
              </a:rPr>
              <a:t>ale </a:t>
            </a:r>
            <a:r>
              <a:rPr lang="ro-RO" sz="2800" dirty="0" smtClean="0">
                <a:solidFill>
                  <a:srgbClr val="404040"/>
                </a:solidFill>
                <a:latin typeface="Constantia" panose="02030602050306030303" pitchFamily="18" charset="0"/>
              </a:rPr>
              <a:t>clienților săi</a:t>
            </a:r>
            <a:r>
              <a:rPr lang="ro-RO" sz="2800" dirty="0">
                <a:solidFill>
                  <a:srgbClr val="404040"/>
                </a:solidFill>
                <a:latin typeface="Constantia" panose="02030602050306030303" pitchFamily="18" charset="0"/>
              </a:rPr>
              <a:t>.</a:t>
            </a:r>
          </a:p>
          <a:p>
            <a:pPr marL="45720" lvl="0"/>
            <a:endParaRPr lang="en-US" dirty="0">
              <a:solidFill>
                <a:srgbClr val="404040"/>
              </a:solidFill>
            </a:endParaRPr>
          </a:p>
        </p:txBody>
      </p:sp>
    </p:spTree>
    <p:extLst>
      <p:ext uri="{BB962C8B-B14F-4D97-AF65-F5344CB8AC3E}">
        <p14:creationId xmlns:p14="http://schemas.microsoft.com/office/powerpoint/2010/main" val="872078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520337" y="228600"/>
            <a:ext cx="11658600" cy="6629400"/>
          </a:xfrm>
          <a:prstGeom prst="rect">
            <a:avLst/>
          </a:prstGeom>
        </p:spPr>
        <p:txBody>
          <a:bodyPr>
            <a:noAutofit/>
          </a:bodyPr>
          <a:lstStyle>
            <a:lvl1pPr marL="274320" indent="-228600" algn="l" defTabSz="914400" rtl="0" eaLnBrk="1" latinLnBrk="0" hangingPunct="1">
              <a:lnSpc>
                <a:spcPct val="90000"/>
              </a:lnSpc>
              <a:spcBef>
                <a:spcPts val="1800"/>
              </a:spcBef>
              <a:buClr>
                <a:schemeClr val="tx2"/>
              </a:buClr>
              <a:buSzPct val="80000"/>
              <a:buFont typeface="Wingdings" pitchFamily="2" charset="2"/>
              <a:buChar char="§"/>
              <a:defRPr sz="2000" kern="1200">
                <a:solidFill>
                  <a:schemeClr val="tx2"/>
                </a:solidFill>
                <a:latin typeface="+mn-lt"/>
                <a:ea typeface="+mn-ea"/>
                <a:cs typeface="+mn-cs"/>
              </a:defRPr>
            </a:lvl1pPr>
            <a:lvl2pPr marL="594360" indent="-228600" algn="l" defTabSz="914400" rtl="0" eaLnBrk="1" latinLnBrk="0" hangingPunct="1">
              <a:lnSpc>
                <a:spcPct val="90000"/>
              </a:lnSpc>
              <a:spcBef>
                <a:spcPts val="1000"/>
              </a:spcBef>
              <a:buClr>
                <a:schemeClr val="tx2"/>
              </a:buClr>
              <a:buSzPct val="80000"/>
              <a:buFont typeface="Wingdings" pitchFamily="2" charset="2"/>
              <a:buChar char="§"/>
              <a:defRPr sz="1800" kern="1200">
                <a:solidFill>
                  <a:schemeClr val="tx2"/>
                </a:solidFill>
                <a:latin typeface="+mn-lt"/>
                <a:ea typeface="+mn-ea"/>
                <a:cs typeface="+mn-cs"/>
              </a:defRPr>
            </a:lvl2pPr>
            <a:lvl3pPr marL="914400" indent="-228600" algn="l" defTabSz="914400" rtl="0" eaLnBrk="1" latinLnBrk="0" hangingPunct="1">
              <a:lnSpc>
                <a:spcPct val="90000"/>
              </a:lnSpc>
              <a:spcBef>
                <a:spcPts val="800"/>
              </a:spcBef>
              <a:buClr>
                <a:schemeClr val="tx2"/>
              </a:buClr>
              <a:buSzPct val="80000"/>
              <a:buFont typeface="Wingdings" pitchFamily="2" charset="2"/>
              <a:buChar char="§"/>
              <a:defRPr sz="1600" kern="1200">
                <a:solidFill>
                  <a:schemeClr val="tx2"/>
                </a:solidFill>
                <a:latin typeface="+mn-lt"/>
                <a:ea typeface="+mn-ea"/>
                <a:cs typeface="+mn-cs"/>
              </a:defRPr>
            </a:lvl3pPr>
            <a:lvl4pPr marL="1234440" indent="-228600" algn="l" defTabSz="914400" rtl="0" eaLnBrk="1" latinLnBrk="0" hangingPunct="1">
              <a:lnSpc>
                <a:spcPct val="90000"/>
              </a:lnSpc>
              <a:spcBef>
                <a:spcPts val="800"/>
              </a:spcBef>
              <a:buClr>
                <a:schemeClr val="tx2"/>
              </a:buClr>
              <a:buSzPct val="80000"/>
              <a:buFont typeface="Wingdings" pitchFamily="2" charset="2"/>
              <a:buChar char="§"/>
              <a:defRPr sz="1400" kern="1200">
                <a:solidFill>
                  <a:schemeClr val="tx2"/>
                </a:solidFill>
                <a:latin typeface="+mn-lt"/>
                <a:ea typeface="+mn-ea"/>
                <a:cs typeface="+mn-cs"/>
              </a:defRPr>
            </a:lvl4pPr>
            <a:lvl5pPr marL="1554480" indent="-228600" algn="l" defTabSz="914400" rtl="0" eaLnBrk="1" latinLnBrk="0" hangingPunct="1">
              <a:lnSpc>
                <a:spcPct val="90000"/>
              </a:lnSpc>
              <a:spcBef>
                <a:spcPts val="800"/>
              </a:spcBef>
              <a:buClr>
                <a:schemeClr val="tx2"/>
              </a:buClr>
              <a:buSzPct val="80000"/>
              <a:buFont typeface="Wingdings" pitchFamily="2" charset="2"/>
              <a:buChar char="§"/>
              <a:defRPr sz="1400" kern="1200">
                <a:solidFill>
                  <a:schemeClr val="tx2"/>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itchFamily="2" charset="2"/>
              <a:buChar char="§"/>
              <a:defRPr sz="1400" kern="1200">
                <a:solidFill>
                  <a:schemeClr val="tx2"/>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9pPr>
          </a:lstStyle>
          <a:p>
            <a:pPr marL="45720" indent="0">
              <a:buNone/>
            </a:pPr>
            <a:r>
              <a:rPr lang="en-US" sz="3600" dirty="0">
                <a:solidFill>
                  <a:schemeClr val="tx1"/>
                </a:solidFill>
                <a:latin typeface="Constantia" panose="02030602050306030303" pitchFamily="18" charset="0"/>
              </a:rPr>
              <a:t>	</a:t>
            </a:r>
            <a:r>
              <a:rPr lang="en-US" sz="3600" b="1" u="sng" dirty="0" err="1" smtClean="0">
                <a:solidFill>
                  <a:schemeClr val="tx1"/>
                </a:solidFill>
                <a:latin typeface="Constantia" panose="02030602050306030303" pitchFamily="18" charset="0"/>
              </a:rPr>
              <a:t>Concuren</a:t>
            </a:r>
            <a:r>
              <a:rPr lang="ro-RO" sz="3600" b="1" u="sng" dirty="0" smtClean="0">
                <a:solidFill>
                  <a:schemeClr val="tx1"/>
                </a:solidFill>
                <a:latin typeface="Constantia" panose="02030602050306030303" pitchFamily="18" charset="0"/>
              </a:rPr>
              <a:t>ț</a:t>
            </a:r>
            <a:r>
              <a:rPr lang="en-US" sz="3600" b="1" u="sng" dirty="0" smtClean="0">
                <a:solidFill>
                  <a:schemeClr val="tx1"/>
                </a:solidFill>
                <a:latin typeface="Constantia" panose="02030602050306030303" pitchFamily="18" charset="0"/>
              </a:rPr>
              <a:t>a</a:t>
            </a:r>
            <a:endParaRPr lang="en-US" sz="3600" b="1" u="sng" dirty="0">
              <a:solidFill>
                <a:schemeClr val="tx1"/>
              </a:solidFill>
              <a:latin typeface="Constantia" panose="02030602050306030303" pitchFamily="18" charset="0"/>
            </a:endParaRPr>
          </a:p>
          <a:p>
            <a:pPr marL="45720" indent="0">
              <a:buNone/>
            </a:pPr>
            <a:r>
              <a:rPr lang="ro-RO" sz="2800" dirty="0" smtClean="0">
                <a:solidFill>
                  <a:schemeClr val="tx1"/>
                </a:solidFill>
                <a:latin typeface="Constantia" panose="02030602050306030303" pitchFamily="18" charset="0"/>
              </a:rPr>
              <a:t>	SC Casa Dulce SRL</a:t>
            </a:r>
          </a:p>
          <a:p>
            <a:pPr marL="45720" indent="0">
              <a:buNone/>
            </a:pPr>
            <a:r>
              <a:rPr lang="ro-RO" sz="2800" dirty="0">
                <a:solidFill>
                  <a:schemeClr val="tx1"/>
                </a:solidFill>
                <a:latin typeface="Constantia" panose="02030602050306030303" pitchFamily="18" charset="0"/>
              </a:rPr>
              <a:t>	</a:t>
            </a:r>
            <a:r>
              <a:rPr lang="ro-RO" sz="2800" dirty="0" smtClean="0">
                <a:solidFill>
                  <a:schemeClr val="tx1"/>
                </a:solidFill>
                <a:latin typeface="Constantia" panose="02030602050306030303" pitchFamily="18" charset="0"/>
              </a:rPr>
              <a:t>SC Germag SRL</a:t>
            </a:r>
          </a:p>
          <a:p>
            <a:pPr marL="45720" indent="0">
              <a:buNone/>
            </a:pPr>
            <a:r>
              <a:rPr lang="ro-RO" sz="2800" dirty="0">
                <a:solidFill>
                  <a:schemeClr val="tx1"/>
                </a:solidFill>
                <a:latin typeface="Constantia" panose="02030602050306030303" pitchFamily="18" charset="0"/>
              </a:rPr>
              <a:t>	</a:t>
            </a:r>
            <a:r>
              <a:rPr lang="ro-RO" sz="2800" dirty="0" smtClean="0">
                <a:solidFill>
                  <a:schemeClr val="tx1"/>
                </a:solidFill>
                <a:latin typeface="Constantia" panose="02030602050306030303" pitchFamily="18" charset="0"/>
              </a:rPr>
              <a:t>SC Deutscher Markt </a:t>
            </a:r>
            <a:r>
              <a:rPr lang="ro-RO" sz="2800" dirty="0" smtClean="0">
                <a:solidFill>
                  <a:schemeClr val="tx1"/>
                </a:solidFill>
                <a:latin typeface="Constantia" panose="02030602050306030303" pitchFamily="18" charset="0"/>
              </a:rPr>
              <a:t>SRL</a:t>
            </a:r>
          </a:p>
          <a:p>
            <a:pPr marL="45720" indent="0">
              <a:buNone/>
            </a:pPr>
            <a:r>
              <a:rPr lang="ro-RO" sz="2800" dirty="0">
                <a:solidFill>
                  <a:schemeClr val="tx1"/>
                </a:solidFill>
                <a:latin typeface="Constantia" panose="02030602050306030303" pitchFamily="18" charset="0"/>
              </a:rPr>
              <a:t>	Lidl Stiftung &amp; Co. KG</a:t>
            </a:r>
            <a:endParaRPr lang="ro-RO" sz="2800" dirty="0" smtClean="0">
              <a:solidFill>
                <a:schemeClr val="tx1"/>
              </a:solidFill>
              <a:latin typeface="Constantia" panose="02030602050306030303" pitchFamily="18" charset="0"/>
            </a:endParaRPr>
          </a:p>
          <a:p>
            <a:pPr marL="45720" indent="0">
              <a:buNone/>
            </a:pPr>
            <a:r>
              <a:rPr lang="ro-RO" sz="2800" dirty="0" smtClean="0">
                <a:solidFill>
                  <a:schemeClr val="tx1"/>
                </a:solidFill>
                <a:latin typeface="Constantia" panose="02030602050306030303" pitchFamily="18" charset="0"/>
              </a:rPr>
              <a:t>	etc</a:t>
            </a:r>
            <a:r>
              <a:rPr lang="ro-RO" sz="2800" dirty="0" smtClean="0">
                <a:solidFill>
                  <a:schemeClr val="tx1"/>
                </a:solidFill>
                <a:latin typeface="Constantia" panose="02030602050306030303" pitchFamily="18" charset="0"/>
              </a:rPr>
              <a:t>.</a:t>
            </a:r>
            <a:endParaRPr lang="en-US" sz="2800" dirty="0">
              <a:solidFill>
                <a:schemeClr val="tx1"/>
              </a:solidFill>
              <a:latin typeface="Constantia" panose="02030602050306030303" pitchFamily="18" charset="0"/>
            </a:endParaRPr>
          </a:p>
          <a:p>
            <a:pPr marL="45720" indent="0">
              <a:buNone/>
            </a:pPr>
            <a:r>
              <a:rPr lang="en-US" sz="2800" dirty="0">
                <a:solidFill>
                  <a:schemeClr val="tx1"/>
                </a:solidFill>
                <a:latin typeface="Constantia" panose="02030602050306030303" pitchFamily="18" charset="0"/>
              </a:rPr>
              <a:t>	</a:t>
            </a:r>
            <a:r>
              <a:rPr lang="en-US" sz="3200" b="1" u="sng" dirty="0" err="1">
                <a:solidFill>
                  <a:schemeClr val="tx1"/>
                </a:solidFill>
                <a:latin typeface="Constantia" panose="02030602050306030303" pitchFamily="18" charset="0"/>
              </a:rPr>
              <a:t>Obiectivele</a:t>
            </a:r>
            <a:r>
              <a:rPr lang="en-US" sz="3200" b="1" u="sng" dirty="0">
                <a:solidFill>
                  <a:schemeClr val="tx1"/>
                </a:solidFill>
                <a:latin typeface="Constantia" panose="02030602050306030303" pitchFamily="18" charset="0"/>
              </a:rPr>
              <a:t> de marketing </a:t>
            </a:r>
            <a:endParaRPr lang="ro-RO" sz="3200" b="1" u="sng" dirty="0" smtClean="0">
              <a:solidFill>
                <a:schemeClr val="tx1"/>
              </a:solidFill>
              <a:latin typeface="Constantia" panose="02030602050306030303" pitchFamily="18" charset="0"/>
            </a:endParaRPr>
          </a:p>
          <a:p>
            <a:pPr lvl="2"/>
            <a:r>
              <a:rPr lang="ro-RO" sz="2800" dirty="0" smtClean="0">
                <a:solidFill>
                  <a:schemeClr val="tx1"/>
                </a:solidFill>
                <a:latin typeface="Constantia" panose="02030602050306030303" pitchFamily="18" charset="0"/>
              </a:rPr>
              <a:t>promovare online pe rețelele de socializare</a:t>
            </a:r>
          </a:p>
          <a:p>
            <a:pPr lvl="2"/>
            <a:r>
              <a:rPr lang="ro-RO" sz="2800" dirty="0" smtClean="0">
                <a:solidFill>
                  <a:schemeClr val="tx1"/>
                </a:solidFill>
                <a:latin typeface="Constantia" panose="02030602050306030303" pitchFamily="18" charset="0"/>
              </a:rPr>
              <a:t>Promovare cu ajutorul clienților</a:t>
            </a:r>
          </a:p>
          <a:p>
            <a:pPr lvl="2"/>
            <a:r>
              <a:rPr lang="ro-RO" sz="2800" dirty="0" smtClean="0">
                <a:solidFill>
                  <a:schemeClr val="tx1"/>
                </a:solidFill>
                <a:latin typeface="Constantia" panose="02030602050306030303" pitchFamily="18" charset="0"/>
              </a:rPr>
              <a:t>etc.</a:t>
            </a:r>
            <a:endParaRPr lang="en-US" sz="2800" dirty="0">
              <a:solidFill>
                <a:schemeClr val="tx1"/>
              </a:solidFill>
              <a:latin typeface="Constantia" panose="02030602050306030303" pitchFamily="18" charset="0"/>
            </a:endParaRPr>
          </a:p>
        </p:txBody>
      </p:sp>
    </p:spTree>
    <p:extLst>
      <p:ext uri="{BB962C8B-B14F-4D97-AF65-F5344CB8AC3E}">
        <p14:creationId xmlns:p14="http://schemas.microsoft.com/office/powerpoint/2010/main" val="2249555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12845"/>
            <a:ext cx="11887200" cy="6124754"/>
          </a:xfrm>
          <a:prstGeom prst="rect">
            <a:avLst/>
          </a:prstGeom>
        </p:spPr>
        <p:txBody>
          <a:bodyPr wrap="square">
            <a:spAutoFit/>
          </a:bodyPr>
          <a:lstStyle/>
          <a:p>
            <a:r>
              <a:rPr lang="en-US" sz="2800" dirty="0">
                <a:latin typeface="Constantia" panose="02030602050306030303" pitchFamily="18" charset="0"/>
              </a:rPr>
              <a:t>	</a:t>
            </a:r>
            <a:r>
              <a:rPr lang="en-US" sz="2800" dirty="0" err="1">
                <a:latin typeface="Constantia" panose="02030602050306030303" pitchFamily="18" charset="0"/>
              </a:rPr>
              <a:t>Politica</a:t>
            </a:r>
            <a:r>
              <a:rPr lang="en-US" sz="2800" dirty="0">
                <a:latin typeface="Constantia" panose="02030602050306030303" pitchFamily="18" charset="0"/>
              </a:rPr>
              <a:t> de </a:t>
            </a:r>
            <a:r>
              <a:rPr lang="en-US" sz="2800" dirty="0" smtClean="0">
                <a:latin typeface="Constantia" panose="02030602050306030303" pitchFamily="18" charset="0"/>
              </a:rPr>
              <a:t>pre</a:t>
            </a:r>
            <a:r>
              <a:rPr lang="ro-RO" sz="2800" dirty="0" smtClean="0">
                <a:latin typeface="Constantia" panose="02030602050306030303" pitchFamily="18" charset="0"/>
              </a:rPr>
              <a:t>ț</a:t>
            </a:r>
          </a:p>
          <a:p>
            <a:endParaRPr lang="en-US" sz="2800" dirty="0">
              <a:latin typeface="Constantia" panose="02030602050306030303" pitchFamily="18" charset="0"/>
            </a:endParaRPr>
          </a:p>
          <a:p>
            <a:pPr marL="457200" indent="-457200">
              <a:buFont typeface="Arial" pitchFamily="34" charset="0"/>
              <a:buChar char="•"/>
            </a:pPr>
            <a:r>
              <a:rPr lang="ro-RO" sz="2800" dirty="0" smtClean="0">
                <a:latin typeface="Constantia" panose="02030602050306030303" pitchFamily="18" charset="0"/>
              </a:rPr>
              <a:t>prețul produselor noastre poate varia, de la 100% la 500%</a:t>
            </a:r>
          </a:p>
          <a:p>
            <a:pPr marL="457200" indent="-457200">
              <a:buFont typeface="Arial" pitchFamily="34" charset="0"/>
              <a:buChar char="•"/>
            </a:pPr>
            <a:r>
              <a:rPr lang="ro-RO" sz="2800" dirty="0" smtClean="0">
                <a:latin typeface="Constantia" panose="02030602050306030303" pitchFamily="18" charset="0"/>
              </a:rPr>
              <a:t>este normal ca produsele care traversează granițe statale să valoreze mai mult</a:t>
            </a:r>
          </a:p>
          <a:p>
            <a:endParaRPr lang="ro-RO" sz="2800" dirty="0" smtClean="0">
              <a:latin typeface="Constantia" panose="02030602050306030303" pitchFamily="18" charset="0"/>
            </a:endParaRPr>
          </a:p>
          <a:p>
            <a:r>
              <a:rPr lang="en-US" sz="2800" dirty="0">
                <a:latin typeface="Constantia" panose="02030602050306030303" pitchFamily="18" charset="0"/>
              </a:rPr>
              <a:t>	</a:t>
            </a:r>
            <a:endParaRPr lang="ro-RO" sz="2800" dirty="0" smtClean="0">
              <a:latin typeface="Constantia" panose="02030602050306030303" pitchFamily="18" charset="0"/>
            </a:endParaRPr>
          </a:p>
          <a:p>
            <a:r>
              <a:rPr lang="ro-RO" sz="2800" dirty="0">
                <a:latin typeface="Constantia" panose="02030602050306030303" pitchFamily="18" charset="0"/>
              </a:rPr>
              <a:t>	</a:t>
            </a:r>
            <a:r>
              <a:rPr lang="en-US" sz="2800" dirty="0" err="1" smtClean="0">
                <a:latin typeface="Constantia" panose="02030602050306030303" pitchFamily="18" charset="0"/>
              </a:rPr>
              <a:t>Politica</a:t>
            </a:r>
            <a:r>
              <a:rPr lang="en-US" sz="2800" dirty="0" smtClean="0">
                <a:latin typeface="Constantia" panose="02030602050306030303" pitchFamily="18" charset="0"/>
              </a:rPr>
              <a:t> </a:t>
            </a:r>
            <a:r>
              <a:rPr lang="en-US" sz="2800" dirty="0">
                <a:latin typeface="Constantia" panose="02030602050306030303" pitchFamily="18" charset="0"/>
              </a:rPr>
              <a:t>de </a:t>
            </a:r>
            <a:r>
              <a:rPr lang="en-US" sz="2800" dirty="0" err="1" smtClean="0">
                <a:latin typeface="Constantia" panose="02030602050306030303" pitchFamily="18" charset="0"/>
              </a:rPr>
              <a:t>distribu</a:t>
            </a:r>
            <a:r>
              <a:rPr lang="ro-RO" sz="2800" dirty="0" smtClean="0">
                <a:latin typeface="Constantia" panose="02030602050306030303" pitchFamily="18" charset="0"/>
              </a:rPr>
              <a:t>ț</a:t>
            </a:r>
            <a:r>
              <a:rPr lang="en-US" sz="2800" dirty="0" err="1" smtClean="0">
                <a:latin typeface="Constantia" panose="02030602050306030303" pitchFamily="18" charset="0"/>
              </a:rPr>
              <a:t>ie</a:t>
            </a:r>
            <a:endParaRPr lang="ro-RO" sz="2800" dirty="0" smtClean="0">
              <a:latin typeface="Constantia" panose="02030602050306030303" pitchFamily="18" charset="0"/>
            </a:endParaRPr>
          </a:p>
          <a:p>
            <a:endParaRPr lang="en-US" sz="2800" dirty="0">
              <a:latin typeface="Constantia" panose="02030602050306030303" pitchFamily="18" charset="0"/>
            </a:endParaRPr>
          </a:p>
          <a:p>
            <a:pPr marL="457200" indent="-457200">
              <a:buFont typeface="Arial" pitchFamily="34" charset="0"/>
              <a:buChar char="•"/>
            </a:pPr>
            <a:r>
              <a:rPr lang="ro-RO" sz="2800" dirty="0" smtClean="0">
                <a:latin typeface="Constantia" panose="02030602050306030303" pitchFamily="18" charset="0"/>
              </a:rPr>
              <a:t>produsele noastre vor fi aduse din străinătate prin intermediul TIR-urilor și poate a camionetelor</a:t>
            </a:r>
          </a:p>
          <a:p>
            <a:pPr marL="457200" indent="-457200">
              <a:buFont typeface="Arial" pitchFamily="34" charset="0"/>
              <a:buChar char="•"/>
            </a:pPr>
            <a:r>
              <a:rPr lang="ro-RO" sz="2800" dirty="0" smtClean="0">
                <a:latin typeface="Constantia" panose="02030602050306030303" pitchFamily="18" charset="0"/>
              </a:rPr>
              <a:t>aceste produse vor fi răspândite în funcție de volumul de cumpărători în cele 3 magazime propuse.</a:t>
            </a:r>
          </a:p>
          <a:p>
            <a:endParaRPr lang="ro-RO" sz="2800" dirty="0" smtClean="0">
              <a:latin typeface="Constantia" panose="02030602050306030303" pitchFamily="18" charset="0"/>
            </a:endParaRPr>
          </a:p>
        </p:txBody>
      </p:sp>
    </p:spTree>
    <p:extLst>
      <p:ext uri="{BB962C8B-B14F-4D97-AF65-F5344CB8AC3E}">
        <p14:creationId xmlns:p14="http://schemas.microsoft.com/office/powerpoint/2010/main" val="1012315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0200" y="381000"/>
            <a:ext cx="8458200" cy="584775"/>
          </a:xfrm>
          <a:prstGeom prst="rect">
            <a:avLst/>
          </a:prstGeom>
          <a:noFill/>
        </p:spPr>
        <p:txBody>
          <a:bodyPr wrap="square" rtlCol="0">
            <a:spAutoFit/>
          </a:bodyPr>
          <a:lstStyle/>
          <a:p>
            <a:pPr algn="ctr"/>
            <a:r>
              <a:rPr lang="ro-RO" sz="3200" dirty="0" smtClean="0">
                <a:latin typeface="Constantia" panose="02030602050306030303" pitchFamily="18" charset="0"/>
              </a:rPr>
              <a:t>8) </a:t>
            </a:r>
            <a:r>
              <a:rPr lang="en-US" sz="3200" dirty="0" smtClean="0">
                <a:latin typeface="Constantia" panose="02030602050306030303" pitchFamily="18" charset="0"/>
              </a:rPr>
              <a:t>V</a:t>
            </a:r>
            <a:r>
              <a:rPr lang="ro-RO" sz="3200" dirty="0" smtClean="0">
                <a:latin typeface="Constantia" panose="02030602050306030303" pitchFamily="18" charset="0"/>
              </a:rPr>
              <a:t>ânzare, promovare, publicitate etc.</a:t>
            </a:r>
            <a:endParaRPr lang="en-US" sz="3200" dirty="0">
              <a:latin typeface="Constantia" panose="02030602050306030303" pitchFamily="18" charset="0"/>
            </a:endParaRPr>
          </a:p>
        </p:txBody>
      </p:sp>
      <p:sp>
        <p:nvSpPr>
          <p:cNvPr id="3" name="TextBox 2"/>
          <p:cNvSpPr txBox="1"/>
          <p:nvPr/>
        </p:nvSpPr>
        <p:spPr>
          <a:xfrm>
            <a:off x="457200" y="1219200"/>
            <a:ext cx="11582400" cy="4401205"/>
          </a:xfrm>
          <a:prstGeom prst="rect">
            <a:avLst/>
          </a:prstGeom>
          <a:noFill/>
        </p:spPr>
        <p:txBody>
          <a:bodyPr wrap="square" rtlCol="0">
            <a:spAutoFit/>
          </a:bodyPr>
          <a:lstStyle/>
          <a:p>
            <a:r>
              <a:rPr lang="en-US" sz="2800" i="1" u="sng" dirty="0" err="1">
                <a:latin typeface="Constantia" panose="02030602050306030303" pitchFamily="18" charset="0"/>
              </a:rPr>
              <a:t>Planul</a:t>
            </a:r>
            <a:r>
              <a:rPr lang="en-US" sz="2800" i="1" u="sng" dirty="0">
                <a:latin typeface="Constantia" panose="02030602050306030303" pitchFamily="18" charset="0"/>
              </a:rPr>
              <a:t> </a:t>
            </a:r>
            <a:r>
              <a:rPr lang="en-US" sz="2800" i="1" u="sng" dirty="0" err="1">
                <a:latin typeface="Constantia" panose="02030602050306030303" pitchFamily="18" charset="0"/>
              </a:rPr>
              <a:t>nostru</a:t>
            </a:r>
            <a:r>
              <a:rPr lang="en-US" sz="2800" i="1" u="sng" dirty="0">
                <a:latin typeface="Constantia" panose="02030602050306030303" pitchFamily="18" charset="0"/>
              </a:rPr>
              <a:t> de marketing </a:t>
            </a:r>
            <a:r>
              <a:rPr lang="en-US" sz="2800" dirty="0">
                <a:latin typeface="Constantia" panose="02030602050306030303" pitchFamily="18" charset="0"/>
              </a:rPr>
              <a:t>se </a:t>
            </a:r>
            <a:r>
              <a:rPr lang="en-US" sz="2800" dirty="0" err="1">
                <a:latin typeface="Constantia" panose="02030602050306030303" pitchFamily="18" charset="0"/>
              </a:rPr>
              <a:t>bazează</a:t>
            </a:r>
            <a:r>
              <a:rPr lang="en-US" sz="2800" dirty="0">
                <a:latin typeface="Constantia" panose="02030602050306030303" pitchFamily="18" charset="0"/>
              </a:rPr>
              <a:t> </a:t>
            </a:r>
            <a:r>
              <a:rPr lang="en-US" sz="2800" dirty="0" err="1">
                <a:latin typeface="Constantia" panose="02030602050306030303" pitchFamily="18" charset="0"/>
              </a:rPr>
              <a:t>pe</a:t>
            </a:r>
            <a:r>
              <a:rPr lang="en-US" sz="2800" dirty="0">
                <a:latin typeface="Constantia" panose="02030602050306030303" pitchFamily="18" charset="0"/>
              </a:rPr>
              <a:t> </a:t>
            </a:r>
            <a:r>
              <a:rPr lang="en-US" sz="2800" dirty="0" err="1">
                <a:latin typeface="Constantia" panose="02030602050306030303" pitchFamily="18" charset="0"/>
              </a:rPr>
              <a:t>următoarele</a:t>
            </a:r>
            <a:r>
              <a:rPr lang="en-US" sz="2800" dirty="0">
                <a:latin typeface="Constantia" panose="02030602050306030303" pitchFamily="18" charset="0"/>
              </a:rPr>
              <a:t> </a:t>
            </a:r>
            <a:r>
              <a:rPr lang="en-US" sz="2800" dirty="0" err="1">
                <a:latin typeface="Constantia" panose="02030602050306030303" pitchFamily="18" charset="0"/>
              </a:rPr>
              <a:t>fundamente</a:t>
            </a:r>
            <a:r>
              <a:rPr lang="en-US" sz="2800" dirty="0" smtClean="0">
                <a:latin typeface="Constantia" panose="02030602050306030303" pitchFamily="18" charset="0"/>
              </a:rPr>
              <a:t>:</a:t>
            </a:r>
            <a:endParaRPr lang="ro-RO" sz="2800" dirty="0" smtClean="0">
              <a:latin typeface="Constantia" panose="02030602050306030303" pitchFamily="18" charset="0"/>
            </a:endParaRPr>
          </a:p>
          <a:p>
            <a:pPr marL="457200" indent="-457200">
              <a:buFont typeface="Arial" pitchFamily="34" charset="0"/>
              <a:buChar char="•"/>
            </a:pPr>
            <a:r>
              <a:rPr lang="ro-RO" sz="2800" dirty="0" smtClean="0">
                <a:solidFill>
                  <a:srgbClr val="0070C0"/>
                </a:solidFill>
                <a:latin typeface="Constantia" panose="02030602050306030303" pitchFamily="18" charset="0"/>
              </a:rPr>
              <a:t>promovare prin rețelele de socializare</a:t>
            </a:r>
          </a:p>
          <a:p>
            <a:pPr marL="457200" indent="-457200">
              <a:buFont typeface="Arial" pitchFamily="34" charset="0"/>
              <a:buChar char="•"/>
            </a:pPr>
            <a:r>
              <a:rPr lang="ro-RO" sz="2800" dirty="0" smtClean="0">
                <a:solidFill>
                  <a:srgbClr val="0070C0"/>
                </a:solidFill>
                <a:latin typeface="Constantia" panose="02030602050306030303" pitchFamily="18" charset="0"/>
              </a:rPr>
              <a:t>promovare prin clienții noștri</a:t>
            </a:r>
          </a:p>
          <a:p>
            <a:pPr marL="457200" indent="-457200">
              <a:buFont typeface="Arial" pitchFamily="34" charset="0"/>
              <a:buChar char="•"/>
            </a:pPr>
            <a:r>
              <a:rPr lang="ro-RO" sz="2800" dirty="0" smtClean="0">
                <a:solidFill>
                  <a:srgbClr val="0070C0"/>
                </a:solidFill>
                <a:latin typeface="Constantia" panose="02030602050306030303" pitchFamily="18" charset="0"/>
              </a:rPr>
              <a:t>obținerea cât mai rapidă a capitalului</a:t>
            </a:r>
            <a:endParaRPr lang="en-US" sz="2800" dirty="0">
              <a:solidFill>
                <a:srgbClr val="0070C0"/>
              </a:solidFill>
              <a:latin typeface="Constantia" panose="02030602050306030303" pitchFamily="18" charset="0"/>
            </a:endParaRPr>
          </a:p>
          <a:p>
            <a:endParaRPr lang="ro-RO" sz="2800" dirty="0" smtClean="0">
              <a:latin typeface="Constantia" panose="02030602050306030303" pitchFamily="18" charset="0"/>
            </a:endParaRPr>
          </a:p>
          <a:p>
            <a:r>
              <a:rPr lang="en-US" sz="2800" i="1" u="sng" dirty="0" err="1" smtClean="0">
                <a:latin typeface="Constantia" panose="02030602050306030303" pitchFamily="18" charset="0"/>
              </a:rPr>
              <a:t>Produsul</a:t>
            </a:r>
            <a:r>
              <a:rPr lang="en-US" sz="2800" i="1" u="sng" dirty="0" smtClean="0">
                <a:latin typeface="Constantia" panose="02030602050306030303" pitchFamily="18" charset="0"/>
              </a:rPr>
              <a:t>:</a:t>
            </a:r>
            <a:r>
              <a:rPr lang="en-US" sz="2800" dirty="0" smtClean="0">
                <a:latin typeface="Constantia" panose="02030602050306030303" pitchFamily="18" charset="0"/>
              </a:rPr>
              <a:t> </a:t>
            </a:r>
            <a:r>
              <a:rPr lang="ro-RO" sz="2800" dirty="0" smtClean="0">
                <a:latin typeface="Constantia" panose="02030602050306030303" pitchFamily="18" charset="0"/>
              </a:rPr>
              <a:t> </a:t>
            </a:r>
            <a:r>
              <a:rPr lang="en-US" sz="2800" dirty="0" err="1" smtClean="0">
                <a:solidFill>
                  <a:srgbClr val="0070C0"/>
                </a:solidFill>
                <a:latin typeface="Constantia" panose="02030602050306030303" pitchFamily="18" charset="0"/>
              </a:rPr>
              <a:t>varietate</a:t>
            </a:r>
            <a:r>
              <a:rPr lang="en-US" sz="2800" dirty="0" smtClean="0">
                <a:solidFill>
                  <a:srgbClr val="0070C0"/>
                </a:solidFill>
                <a:latin typeface="Constantia" panose="02030602050306030303" pitchFamily="18" charset="0"/>
              </a:rPr>
              <a:t> </a:t>
            </a:r>
            <a:r>
              <a:rPr lang="en-US" sz="2800" dirty="0" err="1">
                <a:solidFill>
                  <a:srgbClr val="0070C0"/>
                </a:solidFill>
                <a:latin typeface="Constantia" panose="02030602050306030303" pitchFamily="18" charset="0"/>
              </a:rPr>
              <a:t>sortiment</a:t>
            </a:r>
            <a:r>
              <a:rPr lang="en-US" sz="2800" dirty="0">
                <a:solidFill>
                  <a:srgbClr val="0070C0"/>
                </a:solidFill>
                <a:latin typeface="Constantia" panose="02030602050306030303" pitchFamily="18" charset="0"/>
              </a:rPr>
              <a:t>, </a:t>
            </a:r>
            <a:r>
              <a:rPr lang="en-US" sz="2800" dirty="0" err="1">
                <a:solidFill>
                  <a:srgbClr val="0070C0"/>
                </a:solidFill>
                <a:latin typeface="Constantia" panose="02030602050306030303" pitchFamily="18" charset="0"/>
              </a:rPr>
              <a:t>calitate</a:t>
            </a:r>
            <a:r>
              <a:rPr lang="en-US" sz="2800" dirty="0">
                <a:solidFill>
                  <a:srgbClr val="0070C0"/>
                </a:solidFill>
                <a:latin typeface="Constantia" panose="02030602050306030303" pitchFamily="18" charset="0"/>
              </a:rPr>
              <a:t>, </a:t>
            </a:r>
            <a:r>
              <a:rPr lang="en-US" sz="2800" dirty="0" err="1">
                <a:solidFill>
                  <a:srgbClr val="0070C0"/>
                </a:solidFill>
                <a:latin typeface="Constantia" panose="02030602050306030303" pitchFamily="18" charset="0"/>
              </a:rPr>
              <a:t>atribute</a:t>
            </a:r>
            <a:r>
              <a:rPr lang="en-US" sz="2800" dirty="0">
                <a:solidFill>
                  <a:srgbClr val="0070C0"/>
                </a:solidFill>
                <a:latin typeface="Constantia" panose="02030602050306030303" pitchFamily="18" charset="0"/>
              </a:rPr>
              <a:t>, </a:t>
            </a:r>
            <a:r>
              <a:rPr lang="en-US" sz="2800" dirty="0" err="1">
                <a:solidFill>
                  <a:srgbClr val="0070C0"/>
                </a:solidFill>
                <a:latin typeface="Constantia" panose="02030602050306030303" pitchFamily="18" charset="0"/>
              </a:rPr>
              <a:t>gradul</a:t>
            </a:r>
            <a:r>
              <a:rPr lang="en-US" sz="2800" dirty="0">
                <a:solidFill>
                  <a:srgbClr val="0070C0"/>
                </a:solidFill>
                <a:latin typeface="Constantia" panose="02030602050306030303" pitchFamily="18" charset="0"/>
              </a:rPr>
              <a:t> de </a:t>
            </a:r>
            <a:r>
              <a:rPr lang="en-US" sz="2800" dirty="0" err="1">
                <a:solidFill>
                  <a:srgbClr val="0070C0"/>
                </a:solidFill>
                <a:latin typeface="Constantia" panose="02030602050306030303" pitchFamily="18" charset="0"/>
              </a:rPr>
              <a:t>satisfacere</a:t>
            </a:r>
            <a:r>
              <a:rPr lang="en-US" sz="2800" dirty="0">
                <a:solidFill>
                  <a:srgbClr val="0070C0"/>
                </a:solidFill>
                <a:latin typeface="Constantia" panose="02030602050306030303" pitchFamily="18" charset="0"/>
              </a:rPr>
              <a:t> a </a:t>
            </a:r>
            <a:r>
              <a:rPr lang="en-US" sz="2800" dirty="0" err="1">
                <a:solidFill>
                  <a:srgbClr val="0070C0"/>
                </a:solidFill>
                <a:latin typeface="Constantia" panose="02030602050306030303" pitchFamily="18" charset="0"/>
              </a:rPr>
              <a:t>nevoilor</a:t>
            </a:r>
            <a:r>
              <a:rPr lang="en-US" sz="2800" dirty="0">
                <a:solidFill>
                  <a:srgbClr val="0070C0"/>
                </a:solidFill>
                <a:latin typeface="Constantia" panose="02030602050306030303" pitchFamily="18" charset="0"/>
              </a:rPr>
              <a:t> </a:t>
            </a:r>
            <a:r>
              <a:rPr lang="en-US" sz="2800" dirty="0" err="1">
                <a:solidFill>
                  <a:srgbClr val="0070C0"/>
                </a:solidFill>
                <a:latin typeface="Constantia" panose="02030602050306030303" pitchFamily="18" charset="0"/>
              </a:rPr>
              <a:t>clien</a:t>
            </a:r>
            <a:r>
              <a:rPr lang="ro-RO" sz="2800" dirty="0">
                <a:solidFill>
                  <a:srgbClr val="0070C0"/>
                </a:solidFill>
                <a:latin typeface="Constantia" panose="02030602050306030303" pitchFamily="18" charset="0"/>
              </a:rPr>
              <a:t>ților pe cât posibilul</a:t>
            </a:r>
            <a:r>
              <a:rPr lang="ro-RO" sz="2800" dirty="0" smtClean="0">
                <a:solidFill>
                  <a:srgbClr val="0070C0"/>
                </a:solidFill>
                <a:latin typeface="Constantia" panose="02030602050306030303" pitchFamily="18" charset="0"/>
              </a:rPr>
              <a:t>.</a:t>
            </a:r>
          </a:p>
          <a:p>
            <a:r>
              <a:rPr lang="en-US" sz="2800" i="1" u="sng" dirty="0" err="1" smtClean="0">
                <a:latin typeface="Constantia" panose="02030602050306030303" pitchFamily="18" charset="0"/>
              </a:rPr>
              <a:t>Poziţionarea</a:t>
            </a:r>
            <a:r>
              <a:rPr lang="ro-RO" sz="2800" dirty="0" smtClean="0">
                <a:latin typeface="Constantia" panose="02030602050306030303" pitchFamily="18" charset="0"/>
              </a:rPr>
              <a:t>: </a:t>
            </a:r>
          </a:p>
          <a:p>
            <a:r>
              <a:rPr lang="ro-RO" sz="2800" dirty="0" smtClean="0">
                <a:solidFill>
                  <a:srgbClr val="0070C0"/>
                </a:solidFill>
                <a:latin typeface="Constantia" panose="02030602050306030303" pitchFamily="18" charset="0"/>
              </a:rPr>
              <a:t>Inițial: Timișoara, Str. Produselor Străine Nr. 1</a:t>
            </a:r>
          </a:p>
          <a:p>
            <a:r>
              <a:rPr lang="ro-RO" sz="2800" dirty="0">
                <a:solidFill>
                  <a:srgbClr val="0070C0"/>
                </a:solidFill>
                <a:latin typeface="Constantia" panose="02030602050306030303" pitchFamily="18" charset="0"/>
              </a:rPr>
              <a:t>Ne propunem ca în viitor să ne simțim prezența și pe plan european.</a:t>
            </a:r>
            <a:endParaRPr lang="en-US" sz="2800" dirty="0">
              <a:solidFill>
                <a:srgbClr val="0070C0"/>
              </a:solidFill>
              <a:latin typeface="Constantia" panose="02030602050306030303" pitchFamily="18" charset="0"/>
            </a:endParaRPr>
          </a:p>
        </p:txBody>
      </p:sp>
    </p:spTree>
    <p:extLst>
      <p:ext uri="{BB962C8B-B14F-4D97-AF65-F5344CB8AC3E}">
        <p14:creationId xmlns:p14="http://schemas.microsoft.com/office/powerpoint/2010/main" val="523443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11734800" cy="6001643"/>
          </a:xfrm>
          <a:prstGeom prst="rect">
            <a:avLst/>
          </a:prstGeom>
          <a:noFill/>
        </p:spPr>
        <p:txBody>
          <a:bodyPr wrap="square" rtlCol="0">
            <a:spAutoFit/>
          </a:bodyPr>
          <a:lstStyle/>
          <a:p>
            <a:r>
              <a:rPr lang="en-US" sz="2400" i="1" u="sng" dirty="0" err="1">
                <a:latin typeface="Constantia" panose="02030602050306030303" pitchFamily="18" charset="0"/>
              </a:rPr>
              <a:t>Preţul</a:t>
            </a:r>
            <a:endParaRPr lang="en-US" sz="2400" i="1" u="sng" dirty="0">
              <a:latin typeface="Constantia" panose="02030602050306030303" pitchFamily="18" charset="0"/>
            </a:endParaRPr>
          </a:p>
          <a:p>
            <a:r>
              <a:rPr lang="en-US" sz="2400" dirty="0" err="1">
                <a:latin typeface="Constantia" panose="02030602050306030303" pitchFamily="18" charset="0"/>
              </a:rPr>
              <a:t>Strategia</a:t>
            </a:r>
            <a:r>
              <a:rPr lang="en-US" sz="2400" dirty="0">
                <a:latin typeface="Constantia" panose="02030602050306030303" pitchFamily="18" charset="0"/>
              </a:rPr>
              <a:t> </a:t>
            </a:r>
            <a:r>
              <a:rPr lang="en-US" sz="2400" dirty="0" err="1">
                <a:latin typeface="Constantia" panose="02030602050306030303" pitchFamily="18" charset="0"/>
              </a:rPr>
              <a:t>noastră</a:t>
            </a:r>
            <a:r>
              <a:rPr lang="en-US" sz="2400" dirty="0">
                <a:latin typeface="Constantia" panose="02030602050306030303" pitchFamily="18" charset="0"/>
              </a:rPr>
              <a:t> de </a:t>
            </a:r>
            <a:r>
              <a:rPr lang="en-US" sz="2400" dirty="0" err="1">
                <a:latin typeface="Constantia" panose="02030602050306030303" pitchFamily="18" charset="0"/>
              </a:rPr>
              <a:t>preţ</a:t>
            </a:r>
            <a:r>
              <a:rPr lang="en-US" sz="2400" dirty="0">
                <a:latin typeface="Constantia" panose="02030602050306030303" pitchFamily="18" charset="0"/>
              </a:rPr>
              <a:t> </a:t>
            </a:r>
            <a:r>
              <a:rPr lang="en-US" sz="2400" dirty="0" err="1">
                <a:latin typeface="Constantia" panose="02030602050306030303" pitchFamily="18" charset="0"/>
              </a:rPr>
              <a:t>este</a:t>
            </a:r>
            <a:r>
              <a:rPr lang="en-US" sz="2400" dirty="0">
                <a:latin typeface="Constantia" panose="02030602050306030303" pitchFamily="18" charset="0"/>
              </a:rPr>
              <a:t> </a:t>
            </a:r>
            <a:r>
              <a:rPr lang="ro-RO" sz="2400" dirty="0" smtClean="0">
                <a:latin typeface="Constantia" panose="02030602050306030303" pitchFamily="18" charset="0"/>
              </a:rPr>
              <a:t>obținerea cât mai rapidă a capitalului, nu prin majorarea excesivă a prețurilor, ci prin volum mare de cumpărători</a:t>
            </a:r>
            <a:r>
              <a:rPr lang="en-US" sz="2400" dirty="0" smtClean="0">
                <a:latin typeface="Constantia" panose="02030602050306030303" pitchFamily="18" charset="0"/>
              </a:rPr>
              <a:t>. </a:t>
            </a:r>
            <a:endParaRPr lang="ro-RO" sz="2400" dirty="0" smtClean="0">
              <a:latin typeface="Constantia" panose="02030602050306030303" pitchFamily="18" charset="0"/>
            </a:endParaRPr>
          </a:p>
          <a:p>
            <a:r>
              <a:rPr lang="en-US" sz="2400" dirty="0" smtClean="0">
                <a:latin typeface="Constantia" panose="02030602050306030303" pitchFamily="18" charset="0"/>
              </a:rPr>
              <a:t>Am </a:t>
            </a:r>
            <a:r>
              <a:rPr lang="en-US" sz="2400" dirty="0" err="1">
                <a:latin typeface="Constantia" panose="02030602050306030303" pitchFamily="18" charset="0"/>
              </a:rPr>
              <a:t>ajuns</a:t>
            </a:r>
            <a:r>
              <a:rPr lang="en-US" sz="2400" dirty="0">
                <a:latin typeface="Constantia" panose="02030602050306030303" pitchFamily="18" charset="0"/>
              </a:rPr>
              <a:t> la </a:t>
            </a:r>
            <a:r>
              <a:rPr lang="en-US" sz="2400" dirty="0" err="1">
                <a:latin typeface="Constantia" panose="02030602050306030303" pitchFamily="18" charset="0"/>
              </a:rPr>
              <a:t>această</a:t>
            </a:r>
            <a:r>
              <a:rPr lang="en-US" sz="2400" dirty="0">
                <a:latin typeface="Constantia" panose="02030602050306030303" pitchFamily="18" charset="0"/>
              </a:rPr>
              <a:t> </a:t>
            </a:r>
            <a:r>
              <a:rPr lang="en-US" sz="2400" dirty="0" err="1">
                <a:latin typeface="Constantia" panose="02030602050306030303" pitchFamily="18" charset="0"/>
              </a:rPr>
              <a:t>strategie</a:t>
            </a:r>
            <a:r>
              <a:rPr lang="en-US" sz="2400" dirty="0">
                <a:latin typeface="Constantia" panose="02030602050306030303" pitchFamily="18" charset="0"/>
              </a:rPr>
              <a:t> de </a:t>
            </a:r>
            <a:r>
              <a:rPr lang="en-US" sz="2400" dirty="0" err="1">
                <a:latin typeface="Constantia" panose="02030602050306030303" pitchFamily="18" charset="0"/>
              </a:rPr>
              <a:t>preţ</a:t>
            </a:r>
            <a:r>
              <a:rPr lang="en-US" sz="2400" dirty="0">
                <a:latin typeface="Constantia" panose="02030602050306030303" pitchFamily="18" charset="0"/>
              </a:rPr>
              <a:t> </a:t>
            </a:r>
            <a:r>
              <a:rPr lang="en-US" sz="2400" dirty="0" err="1" smtClean="0">
                <a:latin typeface="Constantia" panose="02030602050306030303" pitchFamily="18" charset="0"/>
              </a:rPr>
              <a:t>prin</a:t>
            </a:r>
            <a:r>
              <a:rPr lang="ro-RO" sz="2400" dirty="0" smtClean="0">
                <a:latin typeface="Constantia" panose="02030602050306030303" pitchFamily="18" charset="0"/>
              </a:rPr>
              <a:t>tr-un studiu efectuat de directorul general pentru departamente interne, care a constatat că un preț mai mic, cu volum mare de clienți, aduce mai mult profit decât un preț mare cu volum mic de clienți</a:t>
            </a:r>
            <a:r>
              <a:rPr lang="en-US" sz="2400" dirty="0" smtClean="0">
                <a:latin typeface="Constantia" panose="02030602050306030303" pitchFamily="18" charset="0"/>
              </a:rPr>
              <a:t>. </a:t>
            </a:r>
            <a:endParaRPr lang="ro-RO" sz="2400" dirty="0" smtClean="0">
              <a:latin typeface="Constantia" panose="02030602050306030303" pitchFamily="18" charset="0"/>
            </a:endParaRPr>
          </a:p>
          <a:p>
            <a:r>
              <a:rPr lang="en-US" sz="2400" dirty="0" err="1" smtClean="0">
                <a:latin typeface="Constantia" panose="02030602050306030303" pitchFamily="18" charset="0"/>
              </a:rPr>
              <a:t>Revizuim</a:t>
            </a:r>
            <a:r>
              <a:rPr lang="en-US" sz="2400" dirty="0" smtClean="0">
                <a:latin typeface="Constantia" panose="02030602050306030303" pitchFamily="18" charset="0"/>
              </a:rPr>
              <a:t> </a:t>
            </a:r>
            <a:r>
              <a:rPr lang="en-US" sz="2400" dirty="0" err="1">
                <a:latin typeface="Constantia" panose="02030602050306030303" pitchFamily="18" charset="0"/>
              </a:rPr>
              <a:t>strategia</a:t>
            </a:r>
            <a:r>
              <a:rPr lang="en-US" sz="2400" dirty="0">
                <a:latin typeface="Constantia" panose="02030602050306030303" pitchFamily="18" charset="0"/>
              </a:rPr>
              <a:t> de </a:t>
            </a:r>
            <a:r>
              <a:rPr lang="en-US" sz="2400" dirty="0" err="1">
                <a:latin typeface="Constantia" panose="02030602050306030303" pitchFamily="18" charset="0"/>
              </a:rPr>
              <a:t>preţ</a:t>
            </a:r>
            <a:r>
              <a:rPr lang="en-US" sz="2400" dirty="0">
                <a:latin typeface="Constantia" panose="02030602050306030303" pitchFamily="18" charset="0"/>
              </a:rPr>
              <a:t> </a:t>
            </a:r>
            <a:r>
              <a:rPr lang="ro-RO" sz="2400" dirty="0" smtClean="0">
                <a:latin typeface="Constantia" panose="02030602050306030303" pitchFamily="18" charset="0"/>
              </a:rPr>
              <a:t>lunar </a:t>
            </a:r>
            <a:r>
              <a:rPr lang="en-US" sz="2400" dirty="0" err="1" smtClean="0">
                <a:latin typeface="Constantia" panose="02030602050306030303" pitchFamily="18" charset="0"/>
              </a:rPr>
              <a:t>pentru</a:t>
            </a:r>
            <a:r>
              <a:rPr lang="en-US" sz="2400" dirty="0" smtClean="0">
                <a:latin typeface="Constantia" panose="02030602050306030303" pitchFamily="18" charset="0"/>
              </a:rPr>
              <a:t> </a:t>
            </a:r>
            <a:r>
              <a:rPr lang="en-US" sz="2400" dirty="0">
                <a:latin typeface="Constantia" panose="02030602050306030303" pitchFamily="18" charset="0"/>
              </a:rPr>
              <a:t>a ne </a:t>
            </a:r>
            <a:r>
              <a:rPr lang="en-US" sz="2400" dirty="0" err="1">
                <a:latin typeface="Constantia" panose="02030602050306030303" pitchFamily="18" charset="0"/>
              </a:rPr>
              <a:t>asigura</a:t>
            </a:r>
            <a:r>
              <a:rPr lang="en-US" sz="2400" dirty="0">
                <a:latin typeface="Constantia" panose="02030602050306030303" pitchFamily="18" charset="0"/>
              </a:rPr>
              <a:t> </a:t>
            </a:r>
            <a:r>
              <a:rPr lang="en-US" sz="2400" dirty="0" err="1">
                <a:latin typeface="Constantia" panose="02030602050306030303" pitchFamily="18" charset="0"/>
              </a:rPr>
              <a:t>că</a:t>
            </a:r>
            <a:r>
              <a:rPr lang="en-US" sz="2400" dirty="0">
                <a:latin typeface="Constantia" panose="02030602050306030303" pitchFamily="18" charset="0"/>
              </a:rPr>
              <a:t> nu se </a:t>
            </a:r>
            <a:r>
              <a:rPr lang="en-US" sz="2400" dirty="0" err="1">
                <a:latin typeface="Constantia" panose="02030602050306030303" pitchFamily="18" charset="0"/>
              </a:rPr>
              <a:t>pierde</a:t>
            </a:r>
            <a:r>
              <a:rPr lang="en-US" sz="2400" dirty="0">
                <a:latin typeface="Constantia" panose="02030602050306030303" pitchFamily="18" charset="0"/>
              </a:rPr>
              <a:t> </a:t>
            </a:r>
            <a:r>
              <a:rPr lang="en-US" sz="2400" dirty="0" err="1">
                <a:latin typeface="Constantia" panose="02030602050306030303" pitchFamily="18" charset="0"/>
              </a:rPr>
              <a:t>nici</a:t>
            </a:r>
            <a:r>
              <a:rPr lang="en-US" sz="2400" dirty="0">
                <a:latin typeface="Constantia" panose="02030602050306030303" pitchFamily="18" charset="0"/>
              </a:rPr>
              <a:t> </a:t>
            </a:r>
            <a:r>
              <a:rPr lang="en-US" sz="2400" dirty="0" smtClean="0">
                <a:latin typeface="Constantia" panose="02030602050306030303" pitchFamily="18" charset="0"/>
              </a:rPr>
              <a:t>un</a:t>
            </a:r>
            <a:r>
              <a:rPr lang="ro-RO" sz="2400" dirty="0" smtClean="0">
                <a:latin typeface="Constantia" panose="02030602050306030303" pitchFamily="18" charset="0"/>
              </a:rPr>
              <a:t> </a:t>
            </a:r>
            <a:r>
              <a:rPr lang="en-US" sz="2400" dirty="0" smtClean="0">
                <a:latin typeface="Constantia" panose="02030602050306030303" pitchFamily="18" charset="0"/>
              </a:rPr>
              <a:t>profit </a:t>
            </a:r>
            <a:r>
              <a:rPr lang="en-US" sz="2400" dirty="0" err="1">
                <a:latin typeface="Constantia" panose="02030602050306030303" pitchFamily="18" charset="0"/>
              </a:rPr>
              <a:t>potenţial</a:t>
            </a:r>
            <a:r>
              <a:rPr lang="en-US" sz="2400" dirty="0">
                <a:latin typeface="Constantia" panose="02030602050306030303" pitchFamily="18" charset="0"/>
              </a:rPr>
              <a:t>. </a:t>
            </a:r>
            <a:endParaRPr lang="ro-RO" sz="2400" dirty="0" smtClean="0">
              <a:latin typeface="Constantia" panose="02030602050306030303" pitchFamily="18" charset="0"/>
            </a:endParaRPr>
          </a:p>
          <a:p>
            <a:r>
              <a:rPr lang="en-US" sz="2400" dirty="0" err="1" smtClean="0">
                <a:latin typeface="Constantia" panose="02030602050306030303" pitchFamily="18" charset="0"/>
              </a:rPr>
              <a:t>Clienţii</a:t>
            </a:r>
            <a:r>
              <a:rPr lang="en-US" sz="2400" dirty="0" smtClean="0">
                <a:latin typeface="Constantia" panose="02030602050306030303" pitchFamily="18" charset="0"/>
              </a:rPr>
              <a:t> </a:t>
            </a:r>
            <a:r>
              <a:rPr lang="en-US" sz="2400" dirty="0">
                <a:latin typeface="Constantia" panose="02030602050306030303" pitchFamily="18" charset="0"/>
              </a:rPr>
              <a:t>par </a:t>
            </a:r>
            <a:r>
              <a:rPr lang="en-US" sz="2400" dirty="0" err="1">
                <a:latin typeface="Constantia" panose="02030602050306030303" pitchFamily="18" charset="0"/>
              </a:rPr>
              <a:t>să</a:t>
            </a:r>
            <a:r>
              <a:rPr lang="en-US" sz="2400" dirty="0">
                <a:latin typeface="Constantia" panose="02030602050306030303" pitchFamily="18" charset="0"/>
              </a:rPr>
              <a:t> fie </a:t>
            </a:r>
            <a:r>
              <a:rPr lang="en-US" sz="2400" dirty="0" err="1">
                <a:latin typeface="Constantia" panose="02030602050306030303" pitchFamily="18" charset="0"/>
              </a:rPr>
              <a:t>dispuşi</a:t>
            </a:r>
            <a:r>
              <a:rPr lang="en-US" sz="2400" dirty="0">
                <a:latin typeface="Constantia" panose="02030602050306030303" pitchFamily="18" charset="0"/>
              </a:rPr>
              <a:t> </a:t>
            </a:r>
            <a:r>
              <a:rPr lang="en-US" sz="2400" dirty="0" err="1">
                <a:latin typeface="Constantia" panose="02030602050306030303" pitchFamily="18" charset="0"/>
              </a:rPr>
              <a:t>să</a:t>
            </a:r>
            <a:r>
              <a:rPr lang="en-US" sz="2400" dirty="0">
                <a:latin typeface="Constantia" panose="02030602050306030303" pitchFamily="18" charset="0"/>
              </a:rPr>
              <a:t> </a:t>
            </a:r>
            <a:r>
              <a:rPr lang="en-US" sz="2400" dirty="0" err="1">
                <a:latin typeface="Constantia" panose="02030602050306030303" pitchFamily="18" charset="0"/>
              </a:rPr>
              <a:t>plătească</a:t>
            </a:r>
            <a:r>
              <a:rPr lang="en-US" sz="2400" dirty="0">
                <a:latin typeface="Constantia" panose="02030602050306030303" pitchFamily="18" charset="0"/>
              </a:rPr>
              <a:t> </a:t>
            </a:r>
            <a:r>
              <a:rPr lang="en-US" sz="2400" dirty="0" err="1">
                <a:latin typeface="Constantia" panose="02030602050306030303" pitchFamily="18" charset="0"/>
              </a:rPr>
              <a:t>pînă</a:t>
            </a:r>
            <a:r>
              <a:rPr lang="en-US" sz="2400" dirty="0">
                <a:latin typeface="Constantia" panose="02030602050306030303" pitchFamily="18" charset="0"/>
              </a:rPr>
              <a:t> la </a:t>
            </a:r>
            <a:r>
              <a:rPr lang="ro-RO" sz="2400" dirty="0" smtClean="0">
                <a:latin typeface="Constantia" panose="02030602050306030303" pitchFamily="18" charset="0"/>
              </a:rPr>
              <a:t>50</a:t>
            </a:r>
            <a:r>
              <a:rPr lang="ro-RO" sz="2400" dirty="0" smtClean="0">
                <a:latin typeface="Constantia" pitchFamily="18" charset="0"/>
                <a:cs typeface="Times New Roman" panose="02020603050405020304" pitchFamily="18" charset="0"/>
              </a:rPr>
              <a:t>€</a:t>
            </a:r>
            <a:r>
              <a:rPr lang="en-US" sz="2400" dirty="0" smtClean="0">
                <a:latin typeface="Constantia" panose="02030602050306030303" pitchFamily="18" charset="0"/>
              </a:rPr>
              <a:t>, </a:t>
            </a:r>
            <a:r>
              <a:rPr lang="en-US" sz="2400" dirty="0" err="1" smtClean="0">
                <a:latin typeface="Constantia" panose="02030602050306030303" pitchFamily="18" charset="0"/>
              </a:rPr>
              <a:t>deoarece</a:t>
            </a:r>
            <a:r>
              <a:rPr lang="ro-RO" sz="2400" dirty="0" smtClean="0">
                <a:latin typeface="Constantia" panose="02030602050306030303" pitchFamily="18" charset="0"/>
              </a:rPr>
              <a:t> aceștia cred că un coș plinuț cu alimente nu poate depăși această sumă</a:t>
            </a:r>
            <a:r>
              <a:rPr lang="en-US" sz="2400" dirty="0" smtClean="0">
                <a:latin typeface="Constantia" panose="02030602050306030303" pitchFamily="18" charset="0"/>
              </a:rPr>
              <a:t>.</a:t>
            </a:r>
            <a:endParaRPr lang="ro-RO" sz="2400" dirty="0" smtClean="0">
              <a:latin typeface="Constantia" panose="02030602050306030303" pitchFamily="18" charset="0"/>
            </a:endParaRPr>
          </a:p>
          <a:p>
            <a:endParaRPr lang="en-US" sz="2400" dirty="0">
              <a:latin typeface="Constantia" panose="02030602050306030303" pitchFamily="18" charset="0"/>
            </a:endParaRPr>
          </a:p>
          <a:p>
            <a:r>
              <a:rPr lang="en-US" sz="2400" i="1" u="sng" dirty="0" err="1">
                <a:latin typeface="Constantia" panose="02030602050306030303" pitchFamily="18" charset="0"/>
              </a:rPr>
              <a:t>Canalele</a:t>
            </a:r>
            <a:r>
              <a:rPr lang="en-US" sz="2400" i="1" u="sng" dirty="0">
                <a:latin typeface="Constantia" panose="02030602050306030303" pitchFamily="18" charset="0"/>
              </a:rPr>
              <a:t> de </a:t>
            </a:r>
            <a:r>
              <a:rPr lang="en-US" sz="2400" i="1" u="sng" dirty="0" err="1">
                <a:latin typeface="Constantia" panose="02030602050306030303" pitchFamily="18" charset="0"/>
              </a:rPr>
              <a:t>distribuţie</a:t>
            </a:r>
            <a:endParaRPr lang="en-US" sz="2400" i="1" u="sng" dirty="0">
              <a:latin typeface="Constantia" panose="02030602050306030303" pitchFamily="18" charset="0"/>
            </a:endParaRPr>
          </a:p>
          <a:p>
            <a:r>
              <a:rPr lang="en-US" sz="2400" dirty="0" err="1">
                <a:latin typeface="Constantia" panose="02030602050306030303" pitchFamily="18" charset="0"/>
              </a:rPr>
              <a:t>Canalele</a:t>
            </a:r>
            <a:r>
              <a:rPr lang="en-US" sz="2400" dirty="0">
                <a:latin typeface="Constantia" panose="02030602050306030303" pitchFamily="18" charset="0"/>
              </a:rPr>
              <a:t> de </a:t>
            </a:r>
            <a:r>
              <a:rPr lang="en-US" sz="2400" dirty="0" err="1">
                <a:latin typeface="Constantia" panose="02030602050306030303" pitchFamily="18" charset="0"/>
              </a:rPr>
              <a:t>distribuţie</a:t>
            </a:r>
            <a:r>
              <a:rPr lang="en-US" sz="2400" dirty="0">
                <a:latin typeface="Constantia" panose="02030602050306030303" pitchFamily="18" charset="0"/>
              </a:rPr>
              <a:t> </a:t>
            </a:r>
            <a:r>
              <a:rPr lang="en-US" sz="2400" dirty="0" err="1">
                <a:latin typeface="Constantia" panose="02030602050306030303" pitchFamily="18" charset="0"/>
              </a:rPr>
              <a:t>pe</a:t>
            </a:r>
            <a:r>
              <a:rPr lang="en-US" sz="2400" dirty="0">
                <a:latin typeface="Constantia" panose="02030602050306030303" pitchFamily="18" charset="0"/>
              </a:rPr>
              <a:t> care le </a:t>
            </a:r>
            <a:r>
              <a:rPr lang="en-US" sz="2400" dirty="0" err="1">
                <a:latin typeface="Constantia" panose="02030602050306030303" pitchFamily="18" charset="0"/>
              </a:rPr>
              <a:t>folosim</a:t>
            </a:r>
            <a:r>
              <a:rPr lang="en-US" sz="2400" dirty="0">
                <a:latin typeface="Constantia" panose="02030602050306030303" pitchFamily="18" charset="0"/>
              </a:rPr>
              <a:t> </a:t>
            </a:r>
            <a:r>
              <a:rPr lang="en-US" sz="2400" dirty="0" err="1">
                <a:latin typeface="Constantia" panose="02030602050306030303" pitchFamily="18" charset="0"/>
              </a:rPr>
              <a:t>pentru</a:t>
            </a:r>
            <a:r>
              <a:rPr lang="en-US" sz="2400" dirty="0">
                <a:latin typeface="Constantia" panose="02030602050306030303" pitchFamily="18" charset="0"/>
              </a:rPr>
              <a:t> </a:t>
            </a:r>
            <a:r>
              <a:rPr lang="en-US" sz="2400" dirty="0" err="1">
                <a:latin typeface="Constantia" panose="02030602050306030303" pitchFamily="18" charset="0"/>
              </a:rPr>
              <a:t>produsul</a:t>
            </a:r>
            <a:r>
              <a:rPr lang="en-US" sz="2400" dirty="0">
                <a:latin typeface="Constantia" panose="02030602050306030303" pitchFamily="18" charset="0"/>
              </a:rPr>
              <a:t> </a:t>
            </a:r>
            <a:r>
              <a:rPr lang="en-US" sz="2400" dirty="0" err="1">
                <a:latin typeface="Constantia" panose="02030602050306030303" pitchFamily="18" charset="0"/>
              </a:rPr>
              <a:t>nostru</a:t>
            </a:r>
            <a:r>
              <a:rPr lang="en-US" sz="2400" dirty="0">
                <a:latin typeface="Constantia" panose="02030602050306030303" pitchFamily="18" charset="0"/>
              </a:rPr>
              <a:t> </a:t>
            </a:r>
            <a:r>
              <a:rPr lang="en-US" sz="2400" dirty="0" err="1" smtClean="0">
                <a:latin typeface="Constantia" panose="02030602050306030303" pitchFamily="18" charset="0"/>
              </a:rPr>
              <a:t>sunt</a:t>
            </a:r>
            <a:r>
              <a:rPr lang="ro-RO" sz="2400" dirty="0" smtClean="0">
                <a:latin typeface="Constantia" panose="02030602050306030303" pitchFamily="18" charset="0"/>
              </a:rPr>
              <a:t> vânzarea cu amănuntul și poate, în viitor, prin curier</a:t>
            </a:r>
            <a:r>
              <a:rPr lang="en-US" sz="2400" dirty="0" smtClean="0">
                <a:latin typeface="Constantia" panose="02030602050306030303" pitchFamily="18" charset="0"/>
              </a:rPr>
              <a:t>.</a:t>
            </a:r>
            <a:endParaRPr lang="en-US" sz="2400" dirty="0">
              <a:latin typeface="Constantia" panose="02030602050306030303" pitchFamily="18" charset="0"/>
            </a:endParaRPr>
          </a:p>
          <a:p>
            <a:r>
              <a:rPr lang="en-US" sz="2400" dirty="0" err="1">
                <a:latin typeface="Constantia" panose="02030602050306030303" pitchFamily="18" charset="0"/>
              </a:rPr>
              <a:t>Aceasta</a:t>
            </a:r>
            <a:r>
              <a:rPr lang="en-US" sz="2400" dirty="0">
                <a:latin typeface="Constantia" panose="02030602050306030303" pitchFamily="18" charset="0"/>
              </a:rPr>
              <a:t> </a:t>
            </a:r>
            <a:r>
              <a:rPr lang="en-US" sz="2400" dirty="0" err="1">
                <a:latin typeface="Constantia" panose="02030602050306030303" pitchFamily="18" charset="0"/>
              </a:rPr>
              <a:t>este</a:t>
            </a:r>
            <a:r>
              <a:rPr lang="en-US" sz="2400" dirty="0">
                <a:latin typeface="Constantia" panose="02030602050306030303" pitchFamily="18" charset="0"/>
              </a:rPr>
              <a:t> </a:t>
            </a:r>
            <a:r>
              <a:rPr lang="en-US" sz="2400" dirty="0" err="1">
                <a:latin typeface="Constantia" panose="02030602050306030303" pitchFamily="18" charset="0"/>
              </a:rPr>
              <a:t>cea</a:t>
            </a:r>
            <a:r>
              <a:rPr lang="en-US" sz="2400" dirty="0">
                <a:latin typeface="Constantia" panose="02030602050306030303" pitchFamily="18" charset="0"/>
              </a:rPr>
              <a:t> </a:t>
            </a:r>
            <a:r>
              <a:rPr lang="en-US" sz="2400" dirty="0" err="1">
                <a:latin typeface="Constantia" panose="02030602050306030303" pitchFamily="18" charset="0"/>
              </a:rPr>
              <a:t>mai</a:t>
            </a:r>
            <a:r>
              <a:rPr lang="en-US" sz="2400" dirty="0">
                <a:latin typeface="Constantia" panose="02030602050306030303" pitchFamily="18" charset="0"/>
              </a:rPr>
              <a:t> </a:t>
            </a:r>
            <a:r>
              <a:rPr lang="en-US" sz="2400" dirty="0" err="1">
                <a:latin typeface="Constantia" panose="02030602050306030303" pitchFamily="18" charset="0"/>
              </a:rPr>
              <a:t>potrivită</a:t>
            </a:r>
            <a:r>
              <a:rPr lang="en-US" sz="2400" dirty="0">
                <a:latin typeface="Constantia" panose="02030602050306030303" pitchFamily="18" charset="0"/>
              </a:rPr>
              <a:t> </a:t>
            </a:r>
            <a:r>
              <a:rPr lang="en-US" sz="2400" dirty="0" err="1">
                <a:latin typeface="Constantia" panose="02030602050306030303" pitchFamily="18" charset="0"/>
              </a:rPr>
              <a:t>cale</a:t>
            </a:r>
            <a:r>
              <a:rPr lang="en-US" sz="2400" dirty="0">
                <a:latin typeface="Constantia" panose="02030602050306030303" pitchFamily="18" charset="0"/>
              </a:rPr>
              <a:t> </a:t>
            </a:r>
            <a:r>
              <a:rPr lang="en-US" sz="2400" dirty="0" err="1">
                <a:latin typeface="Constantia" panose="02030602050306030303" pitchFamily="18" charset="0"/>
              </a:rPr>
              <a:t>pentru</a:t>
            </a:r>
            <a:r>
              <a:rPr lang="en-US" sz="2400" dirty="0">
                <a:latin typeface="Constantia" panose="02030602050306030303" pitchFamily="18" charset="0"/>
              </a:rPr>
              <a:t> ca </a:t>
            </a:r>
            <a:r>
              <a:rPr lang="en-US" sz="2400" dirty="0" err="1">
                <a:latin typeface="Constantia" panose="02030602050306030303" pitchFamily="18" charset="0"/>
              </a:rPr>
              <a:t>produsul</a:t>
            </a:r>
            <a:r>
              <a:rPr lang="en-US" sz="2400" dirty="0">
                <a:latin typeface="Constantia" panose="02030602050306030303" pitchFamily="18" charset="0"/>
              </a:rPr>
              <a:t> </a:t>
            </a:r>
            <a:r>
              <a:rPr lang="en-US" sz="2400" dirty="0" err="1">
                <a:latin typeface="Constantia" panose="02030602050306030303" pitchFamily="18" charset="0"/>
              </a:rPr>
              <a:t>să</a:t>
            </a:r>
            <a:r>
              <a:rPr lang="en-US" sz="2400" dirty="0">
                <a:latin typeface="Constantia" panose="02030602050306030303" pitchFamily="18" charset="0"/>
              </a:rPr>
              <a:t> </a:t>
            </a:r>
            <a:r>
              <a:rPr lang="en-US" sz="2400" dirty="0" err="1">
                <a:latin typeface="Constantia" panose="02030602050306030303" pitchFamily="18" charset="0"/>
              </a:rPr>
              <a:t>ajungă</a:t>
            </a:r>
            <a:r>
              <a:rPr lang="en-US" sz="2400" dirty="0">
                <a:latin typeface="Constantia" panose="02030602050306030303" pitchFamily="18" charset="0"/>
              </a:rPr>
              <a:t> la </a:t>
            </a:r>
            <a:r>
              <a:rPr lang="en-US" sz="2400" dirty="0" err="1">
                <a:latin typeface="Constantia" panose="02030602050306030303" pitchFamily="18" charset="0"/>
              </a:rPr>
              <a:t>consumatori</a:t>
            </a:r>
            <a:r>
              <a:rPr lang="en-US" sz="2400" dirty="0">
                <a:latin typeface="Constantia" panose="02030602050306030303" pitchFamily="18" charset="0"/>
              </a:rPr>
              <a:t> </a:t>
            </a:r>
            <a:r>
              <a:rPr lang="en-US" sz="2400" dirty="0" err="1">
                <a:latin typeface="Constantia" panose="02030602050306030303" pitchFamily="18" charset="0"/>
              </a:rPr>
              <a:t>deoarece</a:t>
            </a:r>
            <a:r>
              <a:rPr lang="en-US" sz="2400" dirty="0">
                <a:latin typeface="Constantia" panose="02030602050306030303" pitchFamily="18" charset="0"/>
              </a:rPr>
              <a:t> </a:t>
            </a:r>
            <a:r>
              <a:rPr lang="ro-RO" sz="2400" dirty="0" smtClean="0">
                <a:latin typeface="Constantia" panose="02030602050306030303" pitchFamily="18" charset="0"/>
              </a:rPr>
              <a:t>corespunde </a:t>
            </a:r>
            <a:r>
              <a:rPr lang="en-US" sz="2400" dirty="0" err="1" smtClean="0">
                <a:latin typeface="Constantia" panose="02030602050306030303" pitchFamily="18" charset="0"/>
              </a:rPr>
              <a:t>profilul</a:t>
            </a:r>
            <a:r>
              <a:rPr lang="ro-RO" sz="2400" dirty="0" smtClean="0">
                <a:latin typeface="Constantia" panose="02030602050306030303" pitchFamily="18" charset="0"/>
              </a:rPr>
              <a:t>ui</a:t>
            </a:r>
            <a:r>
              <a:rPr lang="en-US" sz="2400" dirty="0" smtClean="0">
                <a:latin typeface="Constantia" panose="02030602050306030303" pitchFamily="18" charset="0"/>
              </a:rPr>
              <a:t> </a:t>
            </a:r>
            <a:r>
              <a:rPr lang="en-US" sz="2400" dirty="0" err="1" smtClean="0">
                <a:latin typeface="Constantia" panose="02030602050306030303" pitchFamily="18" charset="0"/>
              </a:rPr>
              <a:t>consumatorului</a:t>
            </a:r>
            <a:r>
              <a:rPr lang="ro-RO" sz="2400" dirty="0" smtClean="0">
                <a:latin typeface="Constantia" panose="02030602050306030303" pitchFamily="18" charset="0"/>
              </a:rPr>
              <a:t>.</a:t>
            </a:r>
            <a:r>
              <a:rPr lang="en-US" sz="2400" dirty="0" smtClean="0">
                <a:latin typeface="Constantia" panose="02030602050306030303" pitchFamily="18" charset="0"/>
              </a:rPr>
              <a:t> </a:t>
            </a:r>
            <a:endParaRPr lang="en-US" sz="2400" dirty="0">
              <a:latin typeface="Constantia" panose="02030602050306030303" pitchFamily="18" charset="0"/>
            </a:endParaRPr>
          </a:p>
        </p:txBody>
      </p:sp>
    </p:spTree>
    <p:extLst>
      <p:ext uri="{BB962C8B-B14F-4D97-AF65-F5344CB8AC3E}">
        <p14:creationId xmlns:p14="http://schemas.microsoft.com/office/powerpoint/2010/main" val="910499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762000"/>
            <a:ext cx="11658600" cy="3108543"/>
          </a:xfrm>
          <a:prstGeom prst="rect">
            <a:avLst/>
          </a:prstGeom>
          <a:noFill/>
        </p:spPr>
        <p:txBody>
          <a:bodyPr wrap="square" rtlCol="0">
            <a:spAutoFit/>
          </a:bodyPr>
          <a:lstStyle/>
          <a:p>
            <a:r>
              <a:rPr lang="en-US" sz="2800" i="1" u="sng" dirty="0" err="1">
                <a:latin typeface="Constantia" panose="02030602050306030303" pitchFamily="18" charset="0"/>
              </a:rPr>
              <a:t>Publicitate</a:t>
            </a:r>
            <a:r>
              <a:rPr lang="en-US" sz="2800" i="1" u="sng" dirty="0">
                <a:latin typeface="Constantia" panose="02030602050306030303" pitchFamily="18" charset="0"/>
              </a:rPr>
              <a:t>, </a:t>
            </a:r>
            <a:r>
              <a:rPr lang="en-US" sz="2800" i="1" u="sng" dirty="0" err="1">
                <a:latin typeface="Constantia" panose="02030602050306030303" pitchFamily="18" charset="0"/>
              </a:rPr>
              <a:t>promovare</a:t>
            </a:r>
            <a:r>
              <a:rPr lang="en-US" sz="2800" i="1" u="sng" dirty="0">
                <a:latin typeface="Constantia" panose="02030602050306030303" pitchFamily="18" charset="0"/>
              </a:rPr>
              <a:t>, </a:t>
            </a:r>
            <a:r>
              <a:rPr lang="en-US" sz="2800" i="1" u="sng" dirty="0" err="1">
                <a:latin typeface="Constantia" panose="02030602050306030303" pitchFamily="18" charset="0"/>
              </a:rPr>
              <a:t>expoziţii</a:t>
            </a:r>
            <a:r>
              <a:rPr lang="en-US" sz="2800" i="1" u="sng" dirty="0">
                <a:latin typeface="Constantia" panose="02030602050306030303" pitchFamily="18" charset="0"/>
              </a:rPr>
              <a:t> cu </a:t>
            </a:r>
            <a:r>
              <a:rPr lang="en-US" sz="2800" i="1" u="sng" dirty="0" err="1" smtClean="0">
                <a:latin typeface="Constantia" panose="02030602050306030303" pitchFamily="18" charset="0"/>
              </a:rPr>
              <a:t>vînzare</a:t>
            </a:r>
            <a:endParaRPr lang="ro-RO" sz="2800" i="1" u="sng" dirty="0" smtClean="0">
              <a:latin typeface="Constantia" panose="02030602050306030303" pitchFamily="18" charset="0"/>
            </a:endParaRPr>
          </a:p>
          <a:p>
            <a:endParaRPr lang="en-US" sz="2800" i="1" u="sng" dirty="0">
              <a:latin typeface="Constantia" panose="02030602050306030303" pitchFamily="18" charset="0"/>
            </a:endParaRPr>
          </a:p>
          <a:p>
            <a:r>
              <a:rPr lang="en-US" sz="2800" dirty="0" err="1" smtClean="0">
                <a:latin typeface="Constantia" panose="02030602050306030303" pitchFamily="18" charset="0"/>
              </a:rPr>
              <a:t>Scopul</a:t>
            </a:r>
            <a:r>
              <a:rPr lang="en-US" sz="2800" dirty="0" smtClean="0">
                <a:latin typeface="Constantia" panose="02030602050306030303" pitchFamily="18" charset="0"/>
              </a:rPr>
              <a:t> </a:t>
            </a:r>
            <a:r>
              <a:rPr lang="en-US" sz="2800" dirty="0" err="1" smtClean="0">
                <a:latin typeface="Constantia" panose="02030602050306030303" pitchFamily="18" charset="0"/>
              </a:rPr>
              <a:t>este</a:t>
            </a:r>
            <a:r>
              <a:rPr lang="en-US" sz="2800" dirty="0" smtClean="0">
                <a:latin typeface="Constantia" panose="02030602050306030303" pitchFamily="18" charset="0"/>
              </a:rPr>
              <a:t> </a:t>
            </a:r>
            <a:r>
              <a:rPr lang="en-US" sz="2800" dirty="0">
                <a:latin typeface="Constantia" panose="02030602050306030303" pitchFamily="18" charset="0"/>
              </a:rPr>
              <a:t>de a introduce, </a:t>
            </a:r>
            <a:r>
              <a:rPr lang="en-US" sz="2800" dirty="0" err="1">
                <a:latin typeface="Constantia" panose="02030602050306030303" pitchFamily="18" charset="0"/>
              </a:rPr>
              <a:t>promova</a:t>
            </a:r>
            <a:r>
              <a:rPr lang="en-US" sz="2800" dirty="0">
                <a:latin typeface="Constantia" panose="02030602050306030303" pitchFamily="18" charset="0"/>
              </a:rPr>
              <a:t> </a:t>
            </a:r>
            <a:r>
              <a:rPr lang="en-US" sz="2800" dirty="0" err="1">
                <a:latin typeface="Constantia" panose="02030602050306030303" pitchFamily="18" charset="0"/>
              </a:rPr>
              <a:t>şi</a:t>
            </a:r>
            <a:r>
              <a:rPr lang="en-US" sz="2800" dirty="0">
                <a:latin typeface="Constantia" panose="02030602050306030303" pitchFamily="18" charset="0"/>
              </a:rPr>
              <a:t> </a:t>
            </a:r>
            <a:r>
              <a:rPr lang="en-US" sz="2800" dirty="0" err="1">
                <a:latin typeface="Constantia" panose="02030602050306030303" pitchFamily="18" charset="0"/>
              </a:rPr>
              <a:t>susţine</a:t>
            </a:r>
            <a:r>
              <a:rPr lang="en-US" sz="2800" dirty="0">
                <a:latin typeface="Constantia" panose="02030602050306030303" pitchFamily="18" charset="0"/>
              </a:rPr>
              <a:t> </a:t>
            </a:r>
            <a:r>
              <a:rPr lang="en-US" sz="2800" dirty="0" err="1">
                <a:latin typeface="Constantia" panose="02030602050306030303" pitchFamily="18" charset="0"/>
              </a:rPr>
              <a:t>produsele</a:t>
            </a:r>
            <a:r>
              <a:rPr lang="en-US" sz="2800" dirty="0">
                <a:latin typeface="Constantia" panose="02030602050306030303" pitchFamily="18" charset="0"/>
              </a:rPr>
              <a:t> </a:t>
            </a:r>
            <a:r>
              <a:rPr lang="en-US" sz="2800" dirty="0" err="1" smtClean="0">
                <a:latin typeface="Constantia" panose="02030602050306030303" pitchFamily="18" charset="0"/>
              </a:rPr>
              <a:t>pe</a:t>
            </a:r>
            <a:r>
              <a:rPr lang="en-US" sz="2800" dirty="0" smtClean="0">
                <a:latin typeface="Constantia" panose="02030602050306030303" pitchFamily="18" charset="0"/>
              </a:rPr>
              <a:t> </a:t>
            </a:r>
            <a:r>
              <a:rPr lang="en-US" sz="2800" dirty="0" err="1">
                <a:latin typeface="Constantia" panose="02030602050306030303" pitchFamily="18" charset="0"/>
              </a:rPr>
              <a:t>piaţă</a:t>
            </a:r>
            <a:r>
              <a:rPr lang="en-US" sz="2800" dirty="0">
                <a:latin typeface="Constantia" panose="02030602050306030303" pitchFamily="18" charset="0"/>
              </a:rPr>
              <a:t>. </a:t>
            </a:r>
            <a:r>
              <a:rPr lang="en-US" sz="2800" dirty="0" err="1">
                <a:latin typeface="Constantia" panose="02030602050306030303" pitchFamily="18" charset="0"/>
              </a:rPr>
              <a:t>Deşi</a:t>
            </a:r>
            <a:r>
              <a:rPr lang="en-US" sz="2800" dirty="0">
                <a:latin typeface="Constantia" panose="02030602050306030303" pitchFamily="18" charset="0"/>
              </a:rPr>
              <a:t> </a:t>
            </a:r>
            <a:r>
              <a:rPr lang="en-US" sz="2800" dirty="0" err="1">
                <a:latin typeface="Constantia" panose="02030602050306030303" pitchFamily="18" charset="0"/>
              </a:rPr>
              <a:t>considerată</a:t>
            </a:r>
            <a:r>
              <a:rPr lang="en-US" sz="2800" dirty="0">
                <a:latin typeface="Constantia" panose="02030602050306030303" pitchFamily="18" charset="0"/>
              </a:rPr>
              <a:t> un cost, o </a:t>
            </a:r>
            <a:r>
              <a:rPr lang="en-US" sz="2800" dirty="0" err="1" smtClean="0">
                <a:latin typeface="Constantia" panose="02030602050306030303" pitchFamily="18" charset="0"/>
              </a:rPr>
              <a:t>campanie</a:t>
            </a:r>
            <a:r>
              <a:rPr lang="ro-RO" sz="2800" dirty="0" smtClean="0">
                <a:latin typeface="Constantia" panose="02030602050306030303" pitchFamily="18" charset="0"/>
              </a:rPr>
              <a:t> </a:t>
            </a:r>
            <a:r>
              <a:rPr lang="en-US" sz="2800" dirty="0" err="1" smtClean="0">
                <a:latin typeface="Constantia" panose="02030602050306030303" pitchFamily="18" charset="0"/>
              </a:rPr>
              <a:t>publicitară</a:t>
            </a:r>
            <a:r>
              <a:rPr lang="en-US" sz="2800" dirty="0" smtClean="0">
                <a:latin typeface="Constantia" panose="02030602050306030303" pitchFamily="18" charset="0"/>
              </a:rPr>
              <a:t> </a:t>
            </a:r>
            <a:r>
              <a:rPr lang="en-US" sz="2800" dirty="0">
                <a:latin typeface="Constantia" panose="02030602050306030303" pitchFamily="18" charset="0"/>
              </a:rPr>
              <a:t>bine </a:t>
            </a:r>
            <a:r>
              <a:rPr lang="en-US" sz="2800" dirty="0" err="1">
                <a:latin typeface="Constantia" panose="02030602050306030303" pitchFamily="18" charset="0"/>
              </a:rPr>
              <a:t>planificată</a:t>
            </a:r>
            <a:r>
              <a:rPr lang="en-US" sz="2800" dirty="0">
                <a:latin typeface="Constantia" panose="02030602050306030303" pitchFamily="18" charset="0"/>
              </a:rPr>
              <a:t> </a:t>
            </a:r>
            <a:r>
              <a:rPr lang="en-US" sz="2800" dirty="0" err="1">
                <a:latin typeface="Constantia" panose="02030602050306030303" pitchFamily="18" charset="0"/>
              </a:rPr>
              <a:t>şi</a:t>
            </a:r>
            <a:r>
              <a:rPr lang="en-US" sz="2800" dirty="0">
                <a:latin typeface="Constantia" panose="02030602050306030303" pitchFamily="18" charset="0"/>
              </a:rPr>
              <a:t> </a:t>
            </a:r>
            <a:r>
              <a:rPr lang="en-US" sz="2800" dirty="0" err="1">
                <a:latin typeface="Constantia" panose="02030602050306030303" pitchFamily="18" charset="0"/>
              </a:rPr>
              <a:t>executată</a:t>
            </a:r>
            <a:r>
              <a:rPr lang="en-US" sz="2800" dirty="0">
                <a:latin typeface="Constantia" panose="02030602050306030303" pitchFamily="18" charset="0"/>
              </a:rPr>
              <a:t> </a:t>
            </a:r>
            <a:r>
              <a:rPr lang="en-US" sz="2800" dirty="0" err="1">
                <a:latin typeface="Constantia" panose="02030602050306030303" pitchFamily="18" charset="0"/>
              </a:rPr>
              <a:t>este</a:t>
            </a:r>
            <a:r>
              <a:rPr lang="en-US" sz="2800" dirty="0">
                <a:latin typeface="Constantia" panose="02030602050306030303" pitchFamily="18" charset="0"/>
              </a:rPr>
              <a:t> de </a:t>
            </a:r>
            <a:r>
              <a:rPr lang="en-US" sz="2800" dirty="0" err="1">
                <a:latin typeface="Constantia" panose="02030602050306030303" pitchFamily="18" charset="0"/>
              </a:rPr>
              <a:t>fapt</a:t>
            </a:r>
            <a:r>
              <a:rPr lang="en-US" sz="2800" dirty="0">
                <a:latin typeface="Constantia" panose="02030602050306030303" pitchFamily="18" charset="0"/>
              </a:rPr>
              <a:t> o </a:t>
            </a:r>
            <a:r>
              <a:rPr lang="en-US" sz="2800" dirty="0" err="1">
                <a:latin typeface="Constantia" panose="02030602050306030303" pitchFamily="18" charset="0"/>
              </a:rPr>
              <a:t>investiţie</a:t>
            </a:r>
            <a:r>
              <a:rPr lang="en-US" sz="2800" dirty="0" smtClean="0">
                <a:latin typeface="Constantia" panose="02030602050306030303" pitchFamily="18" charset="0"/>
              </a:rPr>
              <a:t>.</a:t>
            </a:r>
            <a:endParaRPr lang="ro-RO" sz="2800" dirty="0" smtClean="0">
              <a:latin typeface="Constantia" panose="02030602050306030303" pitchFamily="18" charset="0"/>
            </a:endParaRPr>
          </a:p>
          <a:p>
            <a:endParaRPr lang="en-US" sz="2800" dirty="0">
              <a:latin typeface="Constantia" panose="02030602050306030303" pitchFamily="18" charset="0"/>
            </a:endParaRPr>
          </a:p>
          <a:p>
            <a:endParaRPr lang="en-US" sz="2800" dirty="0">
              <a:latin typeface="Constantia" panose="02030602050306030303" pitchFamily="18" charset="0"/>
            </a:endParaRPr>
          </a:p>
        </p:txBody>
      </p:sp>
      <p:sp>
        <p:nvSpPr>
          <p:cNvPr id="3" name="TextBox 2"/>
          <p:cNvSpPr txBox="1"/>
          <p:nvPr/>
        </p:nvSpPr>
        <p:spPr>
          <a:xfrm>
            <a:off x="337457" y="3048000"/>
            <a:ext cx="11658600" cy="2677656"/>
          </a:xfrm>
          <a:prstGeom prst="rect">
            <a:avLst/>
          </a:prstGeom>
          <a:noFill/>
        </p:spPr>
        <p:txBody>
          <a:bodyPr wrap="square" rtlCol="0">
            <a:spAutoFit/>
          </a:bodyPr>
          <a:lstStyle/>
          <a:p>
            <a:r>
              <a:rPr lang="en-US" sz="2800" dirty="0" smtClean="0">
                <a:latin typeface="Constantia" panose="02030602050306030303" pitchFamily="18" charset="0"/>
              </a:rPr>
              <a:t>Ne </a:t>
            </a:r>
            <a:r>
              <a:rPr lang="en-US" sz="2800" dirty="0" err="1">
                <a:latin typeface="Constantia" panose="02030602050306030303" pitchFamily="18" charset="0"/>
              </a:rPr>
              <a:t>propunem</a:t>
            </a:r>
            <a:r>
              <a:rPr lang="en-US" sz="2800" dirty="0">
                <a:latin typeface="Constantia" panose="02030602050306030303" pitchFamily="18" charset="0"/>
              </a:rPr>
              <a:t> </a:t>
            </a:r>
            <a:r>
              <a:rPr lang="en-US" sz="2800" dirty="0" err="1" smtClean="0">
                <a:latin typeface="Constantia" panose="02030602050306030303" pitchFamily="18" charset="0"/>
              </a:rPr>
              <a:t>să</a:t>
            </a:r>
            <a:r>
              <a:rPr lang="ro-RO" sz="2800" dirty="0" smtClean="0">
                <a:latin typeface="Constantia" panose="02030602050306030303" pitchFamily="18" charset="0"/>
              </a:rPr>
              <a:t> </a:t>
            </a:r>
            <a:r>
              <a:rPr lang="en-US" sz="2800" dirty="0" err="1" smtClean="0">
                <a:latin typeface="Constantia" panose="02030602050306030303" pitchFamily="18" charset="0"/>
              </a:rPr>
              <a:t>promovăm</a:t>
            </a:r>
            <a:r>
              <a:rPr lang="en-US" sz="2800" dirty="0" smtClean="0">
                <a:latin typeface="Constantia" panose="02030602050306030303" pitchFamily="18" charset="0"/>
              </a:rPr>
              <a:t> </a:t>
            </a:r>
            <a:r>
              <a:rPr lang="en-US" sz="2800" dirty="0" err="1" smtClean="0">
                <a:latin typeface="Constantia" panose="02030602050306030303" pitchFamily="18" charset="0"/>
              </a:rPr>
              <a:t>produs</a:t>
            </a:r>
            <a:r>
              <a:rPr lang="ro-RO" sz="2800" dirty="0" smtClean="0">
                <a:latin typeface="Constantia" panose="02030602050306030303" pitchFamily="18" charset="0"/>
              </a:rPr>
              <a:t>ele</a:t>
            </a:r>
            <a:r>
              <a:rPr lang="en-US" sz="2800" dirty="0" smtClean="0">
                <a:latin typeface="Constantia" panose="02030602050306030303" pitchFamily="18" charset="0"/>
              </a:rPr>
              <a:t> </a:t>
            </a:r>
            <a:r>
              <a:rPr lang="en-US" sz="2800" dirty="0" err="1">
                <a:latin typeface="Constantia" panose="02030602050306030303" pitchFamily="18" charset="0"/>
              </a:rPr>
              <a:t>în</a:t>
            </a:r>
            <a:r>
              <a:rPr lang="en-US" sz="2800" dirty="0">
                <a:latin typeface="Constantia" panose="02030602050306030303" pitchFamily="18" charset="0"/>
              </a:rPr>
              <a:t> diverse </a:t>
            </a:r>
            <a:r>
              <a:rPr lang="en-US" sz="2800" dirty="0" err="1" smtClean="0">
                <a:latin typeface="Constantia" panose="02030602050306030303" pitchFamily="18" charset="0"/>
              </a:rPr>
              <a:t>moduri</a:t>
            </a:r>
            <a:r>
              <a:rPr lang="ro-RO" sz="2800" dirty="0" smtClean="0">
                <a:latin typeface="Constantia" panose="02030602050306030303" pitchFamily="18" charset="0"/>
              </a:rPr>
              <a:t>:</a:t>
            </a:r>
            <a:r>
              <a:rPr lang="ro-RO" sz="2800" dirty="0" smtClean="0">
                <a:solidFill>
                  <a:srgbClr val="0070C0"/>
                </a:solidFill>
                <a:latin typeface="Constantia" panose="02030602050306030303" pitchFamily="18" charset="0"/>
              </a:rPr>
              <a:t> promoții, prezența unor produse specifice în pragul sărbătorilor,</a:t>
            </a:r>
            <a:r>
              <a:rPr lang="ro-RO" sz="2800" dirty="0">
                <a:solidFill>
                  <a:srgbClr val="0070C0"/>
                </a:solidFill>
                <a:latin typeface="Constantia" panose="02030602050306030303" pitchFamily="18" charset="0"/>
              </a:rPr>
              <a:t> </a:t>
            </a:r>
            <a:r>
              <a:rPr lang="ro-RO" sz="2800" dirty="0" smtClean="0">
                <a:solidFill>
                  <a:srgbClr val="0070C0"/>
                </a:solidFill>
                <a:latin typeface="Constantia" panose="02030602050306030303" pitchFamily="18" charset="0"/>
              </a:rPr>
              <a:t>darea spre degustare a unor produse noi din magazin, etc.</a:t>
            </a:r>
          </a:p>
          <a:p>
            <a:r>
              <a:rPr lang="en-US" sz="2800" dirty="0" err="1" smtClean="0">
                <a:latin typeface="Constantia" panose="02030602050306030303" pitchFamily="18" charset="0"/>
              </a:rPr>
              <a:t>Obiectivul</a:t>
            </a:r>
            <a:r>
              <a:rPr lang="en-US" sz="2800" dirty="0" smtClean="0">
                <a:latin typeface="Constantia" panose="02030602050306030303" pitchFamily="18" charset="0"/>
              </a:rPr>
              <a:t> </a:t>
            </a:r>
            <a:r>
              <a:rPr lang="en-US" sz="2800" dirty="0" err="1" smtClean="0">
                <a:latin typeface="Constantia" panose="02030602050306030303" pitchFamily="18" charset="0"/>
              </a:rPr>
              <a:t>întregii</a:t>
            </a:r>
            <a:r>
              <a:rPr lang="en-US" sz="2800" dirty="0" smtClean="0">
                <a:latin typeface="Constantia" panose="02030602050306030303" pitchFamily="18" charset="0"/>
              </a:rPr>
              <a:t> </a:t>
            </a:r>
            <a:r>
              <a:rPr lang="en-US" sz="2800" dirty="0" err="1" smtClean="0">
                <a:latin typeface="Constantia" panose="02030602050306030303" pitchFamily="18" charset="0"/>
              </a:rPr>
              <a:t>campanii</a:t>
            </a:r>
            <a:r>
              <a:rPr lang="en-US" sz="2800" dirty="0" smtClean="0">
                <a:latin typeface="Constantia" panose="02030602050306030303" pitchFamily="18" charset="0"/>
              </a:rPr>
              <a:t> de </a:t>
            </a:r>
            <a:r>
              <a:rPr lang="en-US" sz="2800" dirty="0" err="1" smtClean="0">
                <a:latin typeface="Constantia" panose="02030602050306030303" pitchFamily="18" charset="0"/>
              </a:rPr>
              <a:t>promovare</a:t>
            </a:r>
            <a:r>
              <a:rPr lang="en-US" sz="2800" dirty="0" smtClean="0">
                <a:latin typeface="Constantia" panose="02030602050306030303" pitchFamily="18" charset="0"/>
              </a:rPr>
              <a:t> </a:t>
            </a:r>
            <a:r>
              <a:rPr lang="en-US" sz="2800" dirty="0" err="1" smtClean="0">
                <a:latin typeface="Constantia" panose="02030602050306030303" pitchFamily="18" charset="0"/>
              </a:rPr>
              <a:t>este</a:t>
            </a:r>
            <a:r>
              <a:rPr lang="en-US" sz="2800" dirty="0" smtClean="0">
                <a:latin typeface="Constantia" panose="02030602050306030303" pitchFamily="18" charset="0"/>
              </a:rPr>
              <a:t> </a:t>
            </a:r>
            <a:r>
              <a:rPr lang="en-US" sz="2800" dirty="0" smtClean="0">
                <a:solidFill>
                  <a:srgbClr val="0070C0"/>
                </a:solidFill>
                <a:latin typeface="Constantia" panose="02030602050306030303" pitchFamily="18" charset="0"/>
              </a:rPr>
              <a:t>de a </a:t>
            </a:r>
            <a:r>
              <a:rPr lang="en-US" sz="2800" dirty="0" err="1" smtClean="0">
                <a:solidFill>
                  <a:srgbClr val="0070C0"/>
                </a:solidFill>
                <a:latin typeface="Constantia" panose="02030602050306030303" pitchFamily="18" charset="0"/>
              </a:rPr>
              <a:t>extinde</a:t>
            </a:r>
            <a:endParaRPr lang="en-US" sz="2800" dirty="0" smtClean="0">
              <a:solidFill>
                <a:srgbClr val="0070C0"/>
              </a:solidFill>
              <a:latin typeface="Constantia" panose="02030602050306030303" pitchFamily="18" charset="0"/>
            </a:endParaRPr>
          </a:p>
          <a:p>
            <a:r>
              <a:rPr lang="en-US" sz="2800" dirty="0" err="1" smtClean="0">
                <a:solidFill>
                  <a:srgbClr val="0070C0"/>
                </a:solidFill>
                <a:latin typeface="Constantia" panose="02030602050306030303" pitchFamily="18" charset="0"/>
              </a:rPr>
              <a:t>audienţa</a:t>
            </a:r>
            <a:r>
              <a:rPr lang="en-US" sz="2800" dirty="0">
                <a:solidFill>
                  <a:srgbClr val="0070C0"/>
                </a:solidFill>
                <a:latin typeface="Constantia" panose="02030602050306030303" pitchFamily="18" charset="0"/>
              </a:rPr>
              <a:t>, </a:t>
            </a:r>
            <a:r>
              <a:rPr lang="en-US" sz="2800" dirty="0" err="1">
                <a:solidFill>
                  <a:srgbClr val="0070C0"/>
                </a:solidFill>
                <a:latin typeface="Constantia" panose="02030602050306030303" pitchFamily="18" charset="0"/>
              </a:rPr>
              <a:t>poziţiona</a:t>
            </a:r>
            <a:r>
              <a:rPr lang="en-US" sz="2800" dirty="0">
                <a:solidFill>
                  <a:srgbClr val="0070C0"/>
                </a:solidFill>
                <a:latin typeface="Constantia" panose="02030602050306030303" pitchFamily="18" charset="0"/>
              </a:rPr>
              <a:t> </a:t>
            </a:r>
            <a:r>
              <a:rPr lang="ro-RO" sz="2800" dirty="0" smtClean="0">
                <a:solidFill>
                  <a:srgbClr val="0070C0"/>
                </a:solidFill>
                <a:latin typeface="Constantia" panose="02030602050306030303" pitchFamily="18" charset="0"/>
              </a:rPr>
              <a:t>numele</a:t>
            </a:r>
            <a:r>
              <a:rPr lang="en-US" sz="2800" dirty="0" smtClean="0">
                <a:solidFill>
                  <a:srgbClr val="0070C0"/>
                </a:solidFill>
                <a:latin typeface="Constantia" panose="02030602050306030303" pitchFamily="18" charset="0"/>
              </a:rPr>
              <a:t> </a:t>
            </a:r>
            <a:r>
              <a:rPr lang="en-US" sz="2800" dirty="0" err="1">
                <a:solidFill>
                  <a:srgbClr val="0070C0"/>
                </a:solidFill>
                <a:latin typeface="Constantia" panose="02030602050306030303" pitchFamily="18" charset="0"/>
              </a:rPr>
              <a:t>nostru</a:t>
            </a:r>
            <a:r>
              <a:rPr lang="en-US" sz="2800" dirty="0">
                <a:solidFill>
                  <a:srgbClr val="0070C0"/>
                </a:solidFill>
                <a:latin typeface="Constantia" panose="02030602050306030303" pitchFamily="18" charset="0"/>
              </a:rPr>
              <a:t> </a:t>
            </a:r>
            <a:r>
              <a:rPr lang="en-US" sz="2800" dirty="0" err="1">
                <a:solidFill>
                  <a:srgbClr val="0070C0"/>
                </a:solidFill>
                <a:latin typeface="Constantia" panose="02030602050306030303" pitchFamily="18" charset="0"/>
              </a:rPr>
              <a:t>pe</a:t>
            </a:r>
            <a:r>
              <a:rPr lang="en-US" sz="2800" dirty="0">
                <a:solidFill>
                  <a:srgbClr val="0070C0"/>
                </a:solidFill>
                <a:latin typeface="Constantia" panose="02030602050306030303" pitchFamily="18" charset="0"/>
              </a:rPr>
              <a:t> un </a:t>
            </a:r>
            <a:r>
              <a:rPr lang="en-US" sz="2800" dirty="0" err="1">
                <a:solidFill>
                  <a:srgbClr val="0070C0"/>
                </a:solidFill>
                <a:latin typeface="Constantia" panose="02030602050306030303" pitchFamily="18" charset="0"/>
              </a:rPr>
              <a:t>loc</a:t>
            </a:r>
            <a:r>
              <a:rPr lang="en-US" sz="2800" dirty="0">
                <a:solidFill>
                  <a:srgbClr val="0070C0"/>
                </a:solidFill>
                <a:latin typeface="Constantia" panose="02030602050306030303" pitchFamily="18" charset="0"/>
              </a:rPr>
              <a:t> </a:t>
            </a:r>
            <a:r>
              <a:rPr lang="ro-RO" sz="2800" dirty="0" smtClean="0">
                <a:solidFill>
                  <a:srgbClr val="0070C0"/>
                </a:solidFill>
                <a:latin typeface="Constantia" panose="02030602050306030303" pitchFamily="18" charset="0"/>
              </a:rPr>
              <a:t>preferat</a:t>
            </a:r>
            <a:r>
              <a:rPr lang="en-US" sz="2800" dirty="0" smtClean="0">
                <a:solidFill>
                  <a:srgbClr val="0070C0"/>
                </a:solidFill>
                <a:latin typeface="Constantia" panose="02030602050306030303" pitchFamily="18" charset="0"/>
              </a:rPr>
              <a:t> </a:t>
            </a:r>
            <a:r>
              <a:rPr lang="en-US" sz="2800" dirty="0">
                <a:solidFill>
                  <a:srgbClr val="0070C0"/>
                </a:solidFill>
                <a:latin typeface="Constantia" panose="02030602050306030303" pitchFamily="18" charset="0"/>
              </a:rPr>
              <a:t>din </a:t>
            </a:r>
            <a:r>
              <a:rPr lang="en-US" sz="2800" dirty="0" err="1">
                <a:solidFill>
                  <a:srgbClr val="0070C0"/>
                </a:solidFill>
                <a:latin typeface="Constantia" panose="02030602050306030303" pitchFamily="18" charset="0"/>
              </a:rPr>
              <a:t>punct</a:t>
            </a:r>
            <a:r>
              <a:rPr lang="en-US" sz="2800" dirty="0">
                <a:solidFill>
                  <a:srgbClr val="0070C0"/>
                </a:solidFill>
                <a:latin typeface="Constantia" panose="02030602050306030303" pitchFamily="18" charset="0"/>
              </a:rPr>
              <a:t> de </a:t>
            </a:r>
            <a:r>
              <a:rPr lang="en-US" sz="2800" dirty="0" err="1">
                <a:solidFill>
                  <a:srgbClr val="0070C0"/>
                </a:solidFill>
                <a:latin typeface="Constantia" panose="02030602050306030303" pitchFamily="18" charset="0"/>
              </a:rPr>
              <a:t>vedere</a:t>
            </a:r>
            <a:r>
              <a:rPr lang="en-US" sz="2800" dirty="0">
                <a:solidFill>
                  <a:srgbClr val="0070C0"/>
                </a:solidFill>
                <a:latin typeface="Constantia" panose="02030602050306030303" pitchFamily="18" charset="0"/>
              </a:rPr>
              <a:t> al </a:t>
            </a:r>
            <a:r>
              <a:rPr lang="ro-RO" sz="2800" dirty="0" smtClean="0">
                <a:solidFill>
                  <a:srgbClr val="0070C0"/>
                </a:solidFill>
                <a:latin typeface="Constantia" panose="02030602050306030303" pitchFamily="18" charset="0"/>
              </a:rPr>
              <a:t>produsului</a:t>
            </a:r>
            <a:r>
              <a:rPr lang="en-US" sz="2800" dirty="0" smtClean="0">
                <a:solidFill>
                  <a:srgbClr val="0070C0"/>
                </a:solidFill>
                <a:latin typeface="Constantia" panose="02030602050306030303" pitchFamily="18" charset="0"/>
              </a:rPr>
              <a:t>, </a:t>
            </a:r>
            <a:r>
              <a:rPr lang="en-US" sz="2800" dirty="0" err="1">
                <a:solidFill>
                  <a:srgbClr val="0070C0"/>
                </a:solidFill>
                <a:latin typeface="Constantia" panose="02030602050306030303" pitchFamily="18" charset="0"/>
              </a:rPr>
              <a:t>strînge</a:t>
            </a:r>
            <a:r>
              <a:rPr lang="en-US" sz="2800" dirty="0">
                <a:solidFill>
                  <a:srgbClr val="0070C0"/>
                </a:solidFill>
                <a:latin typeface="Constantia" panose="02030602050306030303" pitchFamily="18" charset="0"/>
              </a:rPr>
              <a:t> </a:t>
            </a:r>
            <a:r>
              <a:rPr lang="en-US" sz="2800" dirty="0" err="1">
                <a:solidFill>
                  <a:srgbClr val="0070C0"/>
                </a:solidFill>
                <a:latin typeface="Constantia" panose="02030602050306030303" pitchFamily="18" charset="0"/>
              </a:rPr>
              <a:t>legătura</a:t>
            </a:r>
            <a:r>
              <a:rPr lang="en-US" sz="2800" dirty="0">
                <a:solidFill>
                  <a:srgbClr val="0070C0"/>
                </a:solidFill>
                <a:latin typeface="Constantia" panose="02030602050306030303" pitchFamily="18" charset="0"/>
              </a:rPr>
              <a:t> </a:t>
            </a:r>
            <a:r>
              <a:rPr lang="en-US" sz="2800" dirty="0" err="1">
                <a:solidFill>
                  <a:srgbClr val="0070C0"/>
                </a:solidFill>
                <a:latin typeface="Constantia" panose="02030602050306030303" pitchFamily="18" charset="0"/>
              </a:rPr>
              <a:t>noastră</a:t>
            </a:r>
            <a:r>
              <a:rPr lang="en-US" sz="2800" dirty="0">
                <a:solidFill>
                  <a:srgbClr val="0070C0"/>
                </a:solidFill>
                <a:latin typeface="Constantia" panose="02030602050306030303" pitchFamily="18" charset="0"/>
              </a:rPr>
              <a:t> cu </a:t>
            </a:r>
            <a:r>
              <a:rPr lang="en-US" sz="2800" dirty="0" err="1" smtClean="0">
                <a:solidFill>
                  <a:srgbClr val="0070C0"/>
                </a:solidFill>
                <a:latin typeface="Constantia" panose="02030602050306030303" pitchFamily="18" charset="0"/>
              </a:rPr>
              <a:t>comunitatea</a:t>
            </a:r>
            <a:r>
              <a:rPr lang="en-US" sz="2800" dirty="0" smtClean="0">
                <a:solidFill>
                  <a:srgbClr val="0070C0"/>
                </a:solidFill>
                <a:latin typeface="Constantia" panose="02030602050306030303" pitchFamily="18" charset="0"/>
              </a:rPr>
              <a:t>.</a:t>
            </a:r>
            <a:endParaRPr lang="en-US" sz="2800" dirty="0">
              <a:solidFill>
                <a:srgbClr val="0070C0"/>
              </a:solidFill>
              <a:latin typeface="Constantia" panose="02030602050306030303" pitchFamily="18" charset="0"/>
            </a:endParaRPr>
          </a:p>
        </p:txBody>
      </p:sp>
    </p:spTree>
    <p:extLst>
      <p:ext uri="{BB962C8B-B14F-4D97-AF65-F5344CB8AC3E}">
        <p14:creationId xmlns:p14="http://schemas.microsoft.com/office/powerpoint/2010/main" val="2790351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1120" y="467360"/>
            <a:ext cx="9509760" cy="675640"/>
          </a:xfrm>
        </p:spPr>
        <p:txBody>
          <a:bodyPr>
            <a:normAutofit fontScale="90000"/>
          </a:bodyPr>
          <a:lstStyle/>
          <a:p>
            <a:pPr algn="ctr"/>
            <a:r>
              <a:rPr lang="ro-RO" dirty="0" smtClean="0">
                <a:latin typeface="Constantia" panose="02030602050306030303" pitchFamily="18" charset="0"/>
              </a:rPr>
              <a:t>9) Previziuni financiare</a:t>
            </a:r>
            <a:endParaRPr lang="en-US" dirty="0">
              <a:latin typeface="Constantia" panose="02030602050306030303" pitchFamily="18" charset="0"/>
            </a:endParaRPr>
          </a:p>
        </p:txBody>
      </p:sp>
      <p:graphicFrame>
        <p:nvGraphicFramePr>
          <p:cNvPr id="4" name="Content Placeholder 3" descr="Chevron Access Process diagram showing 4 milestones from left to right with bullet points inside each milestone box."/>
          <p:cNvGraphicFramePr>
            <a:graphicFrameLocks noGrp="1"/>
          </p:cNvGraphicFramePr>
          <p:nvPr>
            <p:ph idx="1"/>
            <p:extLst>
              <p:ext uri="{D42A27DB-BD31-4B8C-83A1-F6EECF244321}">
                <p14:modId xmlns:p14="http://schemas.microsoft.com/office/powerpoint/2010/main" val="2908241484"/>
              </p:ext>
            </p:extLst>
          </p:nvPr>
        </p:nvGraphicFramePr>
        <p:xfrm>
          <a:off x="1308463" y="1166949"/>
          <a:ext cx="9509125" cy="1755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600200" y="2819400"/>
            <a:ext cx="2209800" cy="2031325"/>
          </a:xfrm>
          <a:prstGeom prst="rect">
            <a:avLst/>
          </a:prstGeom>
          <a:noFill/>
        </p:spPr>
        <p:txBody>
          <a:bodyPr wrap="square" rtlCol="0">
            <a:spAutoFit/>
          </a:bodyPr>
          <a:lstStyle/>
          <a:p>
            <a:pPr algn="ctr"/>
            <a:r>
              <a:rPr lang="ro-RO" b="1" dirty="0" smtClean="0">
                <a:latin typeface="Constantia" panose="02030602050306030303" pitchFamily="18" charset="0"/>
              </a:rPr>
              <a:t>Nr. </a:t>
            </a:r>
            <a:r>
              <a:rPr lang="ro-RO" b="1" dirty="0">
                <a:latin typeface="Constantia" panose="02030602050306030303" pitchFamily="18" charset="0"/>
              </a:rPr>
              <a:t>m</a:t>
            </a:r>
            <a:r>
              <a:rPr lang="ro-RO" b="1" dirty="0" smtClean="0">
                <a:latin typeface="Constantia" panose="02030602050306030303" pitchFamily="18" charset="0"/>
              </a:rPr>
              <a:t>inim de clienți/zi</a:t>
            </a:r>
          </a:p>
          <a:p>
            <a:pPr algn="ctr"/>
            <a:r>
              <a:rPr lang="ro-RO" b="1" dirty="0" smtClean="0">
                <a:latin typeface="Constantia" panose="02030602050306030303" pitchFamily="18" charset="0"/>
              </a:rPr>
              <a:t>100</a:t>
            </a:r>
          </a:p>
          <a:p>
            <a:pPr algn="ctr"/>
            <a:r>
              <a:rPr lang="ro-RO" b="1" dirty="0" smtClean="0">
                <a:latin typeface="Constantia" panose="02030602050306030303" pitchFamily="18" charset="0"/>
              </a:rPr>
              <a:t>Valoare achiziție minimă/client</a:t>
            </a:r>
          </a:p>
          <a:p>
            <a:pPr algn="ctr"/>
            <a:r>
              <a:rPr lang="ro-RO" b="1" dirty="0" smtClean="0">
                <a:latin typeface="Constantia" panose="02030602050306030303" pitchFamily="18" charset="0"/>
              </a:rPr>
              <a:t>8 </a:t>
            </a:r>
            <a:r>
              <a:rPr lang="ro-RO" b="1" dirty="0" smtClean="0">
                <a:latin typeface="Times New Roman" panose="02020603050405020304" pitchFamily="18" charset="0"/>
                <a:cs typeface="Times New Roman" panose="02020603050405020304" pitchFamily="18" charset="0"/>
              </a:rPr>
              <a:t>€</a:t>
            </a:r>
            <a:r>
              <a:rPr lang="ro-RO" b="1" dirty="0" smtClean="0">
                <a:latin typeface="Constantia" panose="02030602050306030303" pitchFamily="18" charset="0"/>
              </a:rPr>
              <a:t> </a:t>
            </a:r>
            <a:endParaRPr lang="ro-RO" b="1" dirty="0" smtClean="0">
              <a:latin typeface="Times New Roman" panose="02020603050405020304" pitchFamily="18" charset="0"/>
              <a:cs typeface="Times New Roman" panose="02020603050405020304" pitchFamily="18" charset="0"/>
            </a:endParaRPr>
          </a:p>
          <a:p>
            <a:endParaRPr lang="en-US" b="1" dirty="0">
              <a:latin typeface="Constantia" panose="02030602050306030303" pitchFamily="18" charset="0"/>
            </a:endParaRPr>
          </a:p>
        </p:txBody>
      </p:sp>
      <p:sp>
        <p:nvSpPr>
          <p:cNvPr id="6" name="TextBox 5"/>
          <p:cNvSpPr txBox="1"/>
          <p:nvPr/>
        </p:nvSpPr>
        <p:spPr>
          <a:xfrm>
            <a:off x="4152900" y="2819400"/>
            <a:ext cx="2209800" cy="3693319"/>
          </a:xfrm>
          <a:prstGeom prst="rect">
            <a:avLst/>
          </a:prstGeom>
          <a:noFill/>
        </p:spPr>
        <p:txBody>
          <a:bodyPr wrap="square" rtlCol="0">
            <a:spAutoFit/>
          </a:bodyPr>
          <a:lstStyle/>
          <a:p>
            <a:pPr algn="ctr"/>
            <a:r>
              <a:rPr lang="ro-RO" b="1" dirty="0" smtClean="0">
                <a:latin typeface="Constantia" panose="02030602050306030303" pitchFamily="18" charset="0"/>
              </a:rPr>
              <a:t>Nr. </a:t>
            </a:r>
            <a:r>
              <a:rPr lang="ro-RO" b="1" dirty="0">
                <a:latin typeface="Constantia" panose="02030602050306030303" pitchFamily="18" charset="0"/>
              </a:rPr>
              <a:t>m</a:t>
            </a:r>
            <a:r>
              <a:rPr lang="ro-RO" b="1" dirty="0" smtClean="0">
                <a:latin typeface="Constantia" panose="02030602050306030303" pitchFamily="18" charset="0"/>
              </a:rPr>
              <a:t>inim de clienți/zi</a:t>
            </a:r>
          </a:p>
          <a:p>
            <a:pPr algn="ctr"/>
            <a:r>
              <a:rPr lang="ro-RO" b="1" dirty="0" smtClean="0">
                <a:latin typeface="Constantia" panose="02030602050306030303" pitchFamily="18" charset="0"/>
              </a:rPr>
              <a:t>100</a:t>
            </a:r>
          </a:p>
          <a:p>
            <a:pPr algn="ctr"/>
            <a:r>
              <a:rPr lang="ro-RO" b="1" dirty="0" smtClean="0">
                <a:latin typeface="Constantia" panose="02030602050306030303" pitchFamily="18" charset="0"/>
              </a:rPr>
              <a:t>Valoare achiziție minimă/client</a:t>
            </a:r>
          </a:p>
          <a:p>
            <a:pPr algn="ctr"/>
            <a:r>
              <a:rPr lang="ro-RO" b="1" dirty="0" smtClean="0">
                <a:latin typeface="Constantia" panose="02030602050306030303" pitchFamily="18" charset="0"/>
              </a:rPr>
              <a:t>8 </a:t>
            </a:r>
            <a:r>
              <a:rPr lang="ro-RO" b="1" dirty="0" smtClean="0">
                <a:latin typeface="Times New Roman" panose="02020603050405020304" pitchFamily="18" charset="0"/>
                <a:cs typeface="Times New Roman" panose="02020603050405020304" pitchFamily="18" charset="0"/>
              </a:rPr>
              <a:t>€</a:t>
            </a:r>
          </a:p>
          <a:p>
            <a:pPr algn="ctr"/>
            <a:r>
              <a:rPr lang="ro-RO" b="1" dirty="0" smtClean="0">
                <a:latin typeface="Times New Roman" panose="02020603050405020304" pitchFamily="18" charset="0"/>
                <a:cs typeface="Times New Roman" panose="02020603050405020304" pitchFamily="18" charset="0"/>
              </a:rPr>
              <a:t>CA anuală</a:t>
            </a:r>
          </a:p>
          <a:p>
            <a:pPr algn="ctr"/>
            <a:r>
              <a:rPr lang="ro-RO" b="1" dirty="0" smtClean="0">
                <a:latin typeface="Times New Roman" panose="02020603050405020304" pitchFamily="18" charset="0"/>
                <a:cs typeface="Times New Roman" panose="02020603050405020304" pitchFamily="18" charset="0"/>
              </a:rPr>
              <a:t>200 000€</a:t>
            </a:r>
          </a:p>
          <a:p>
            <a:pPr algn="ctr"/>
            <a:r>
              <a:rPr lang="ro-RO" b="1" dirty="0" smtClean="0">
                <a:latin typeface="Times New Roman" panose="02020603050405020304" pitchFamily="18" charset="0"/>
                <a:cs typeface="Times New Roman" panose="02020603050405020304" pitchFamily="18" charset="0"/>
              </a:rPr>
              <a:t>Ch totale/an</a:t>
            </a:r>
          </a:p>
          <a:p>
            <a:pPr algn="ctr"/>
            <a:r>
              <a:rPr lang="ro-RO" b="1" dirty="0" smtClean="0">
                <a:latin typeface="Times New Roman" panose="02020603050405020304" pitchFamily="18" charset="0"/>
                <a:cs typeface="Times New Roman" panose="02020603050405020304" pitchFamily="18" charset="0"/>
              </a:rPr>
              <a:t>170 800€</a:t>
            </a:r>
          </a:p>
          <a:p>
            <a:pPr algn="ctr"/>
            <a:r>
              <a:rPr lang="ro-RO" b="1" dirty="0" smtClean="0">
                <a:latin typeface="Times New Roman" panose="02020603050405020304" pitchFamily="18" charset="0"/>
                <a:cs typeface="Times New Roman" panose="02020603050405020304" pitchFamily="18" charset="0"/>
              </a:rPr>
              <a:t>Pr brut</a:t>
            </a:r>
          </a:p>
          <a:p>
            <a:pPr algn="ctr"/>
            <a:r>
              <a:rPr lang="ro-RO" b="1" dirty="0" smtClean="0">
                <a:latin typeface="Times New Roman" panose="02020603050405020304" pitchFamily="18" charset="0"/>
                <a:cs typeface="Times New Roman" panose="02020603050405020304" pitchFamily="18" charset="0"/>
              </a:rPr>
              <a:t>29 200€</a:t>
            </a:r>
          </a:p>
          <a:p>
            <a:endParaRPr lang="en-US" b="1" dirty="0">
              <a:latin typeface="Constantia" panose="02030602050306030303" pitchFamily="18" charset="0"/>
            </a:endParaRPr>
          </a:p>
        </p:txBody>
      </p:sp>
      <p:sp>
        <p:nvSpPr>
          <p:cNvPr id="7" name="TextBox 6"/>
          <p:cNvSpPr txBox="1"/>
          <p:nvPr/>
        </p:nvSpPr>
        <p:spPr>
          <a:xfrm>
            <a:off x="6705600" y="2871062"/>
            <a:ext cx="2209800" cy="3693319"/>
          </a:xfrm>
          <a:prstGeom prst="rect">
            <a:avLst/>
          </a:prstGeom>
          <a:noFill/>
        </p:spPr>
        <p:txBody>
          <a:bodyPr wrap="square" rtlCol="0">
            <a:spAutoFit/>
          </a:bodyPr>
          <a:lstStyle/>
          <a:p>
            <a:pPr algn="ctr"/>
            <a:r>
              <a:rPr lang="ro-RO" b="1" dirty="0" smtClean="0">
                <a:latin typeface="Constantia" panose="02030602050306030303" pitchFamily="18" charset="0"/>
              </a:rPr>
              <a:t>Nr. </a:t>
            </a:r>
            <a:r>
              <a:rPr lang="ro-RO" b="1" dirty="0">
                <a:latin typeface="Constantia" panose="02030602050306030303" pitchFamily="18" charset="0"/>
              </a:rPr>
              <a:t>m</a:t>
            </a:r>
            <a:r>
              <a:rPr lang="ro-RO" b="1" dirty="0" smtClean="0">
                <a:latin typeface="Constantia" panose="02030602050306030303" pitchFamily="18" charset="0"/>
              </a:rPr>
              <a:t>inim de clienți/zi</a:t>
            </a:r>
          </a:p>
          <a:p>
            <a:pPr algn="ctr"/>
            <a:r>
              <a:rPr lang="ro-RO" b="1" dirty="0" smtClean="0">
                <a:latin typeface="Constantia" panose="02030602050306030303" pitchFamily="18" charset="0"/>
              </a:rPr>
              <a:t>130</a:t>
            </a:r>
          </a:p>
          <a:p>
            <a:pPr algn="ctr"/>
            <a:r>
              <a:rPr lang="ro-RO" b="1" dirty="0" smtClean="0">
                <a:latin typeface="Constantia" panose="02030602050306030303" pitchFamily="18" charset="0"/>
              </a:rPr>
              <a:t>Valoare achiziție minimă/client</a:t>
            </a:r>
          </a:p>
          <a:p>
            <a:pPr algn="ctr"/>
            <a:r>
              <a:rPr lang="ro-RO" b="1" dirty="0" smtClean="0">
                <a:latin typeface="Constantia" panose="02030602050306030303" pitchFamily="18" charset="0"/>
              </a:rPr>
              <a:t>9 </a:t>
            </a:r>
            <a:r>
              <a:rPr lang="ro-RO" b="1" dirty="0" smtClean="0">
                <a:latin typeface="Times New Roman" panose="02020603050405020304" pitchFamily="18" charset="0"/>
                <a:cs typeface="Times New Roman" panose="02020603050405020304" pitchFamily="18" charset="0"/>
              </a:rPr>
              <a:t>€</a:t>
            </a:r>
          </a:p>
          <a:p>
            <a:pPr algn="ctr"/>
            <a:r>
              <a:rPr lang="ro-RO" b="1" dirty="0" smtClean="0">
                <a:latin typeface="Times New Roman" panose="02020603050405020304" pitchFamily="18" charset="0"/>
                <a:cs typeface="Times New Roman" panose="02020603050405020304" pitchFamily="18" charset="0"/>
              </a:rPr>
              <a:t>CA anuală</a:t>
            </a:r>
          </a:p>
          <a:p>
            <a:pPr algn="ctr"/>
            <a:r>
              <a:rPr lang="ro-RO" b="1" dirty="0" smtClean="0">
                <a:latin typeface="Times New Roman" panose="02020603050405020304" pitchFamily="18" charset="0"/>
                <a:cs typeface="Times New Roman" panose="02020603050405020304" pitchFamily="18" charset="0"/>
              </a:rPr>
              <a:t>292 500 €</a:t>
            </a:r>
          </a:p>
          <a:p>
            <a:pPr algn="ctr"/>
            <a:r>
              <a:rPr lang="ro-RO" b="1" dirty="0" smtClean="0">
                <a:latin typeface="Times New Roman" panose="02020603050405020304" pitchFamily="18" charset="0"/>
                <a:cs typeface="Times New Roman" panose="02020603050405020304" pitchFamily="18" charset="0"/>
              </a:rPr>
              <a:t>Ch totale/an</a:t>
            </a:r>
          </a:p>
          <a:p>
            <a:pPr algn="ctr"/>
            <a:r>
              <a:rPr lang="ro-RO" b="1" dirty="0" smtClean="0">
                <a:latin typeface="Times New Roman" panose="02020603050405020304" pitchFamily="18" charset="0"/>
                <a:cs typeface="Times New Roman" panose="02020603050405020304" pitchFamily="18" charset="0"/>
              </a:rPr>
              <a:t>200 000 €</a:t>
            </a:r>
          </a:p>
          <a:p>
            <a:pPr algn="ctr"/>
            <a:r>
              <a:rPr lang="ro-RO" b="1" dirty="0" smtClean="0">
                <a:latin typeface="Times New Roman" panose="02020603050405020304" pitchFamily="18" charset="0"/>
                <a:cs typeface="Times New Roman" panose="02020603050405020304" pitchFamily="18" charset="0"/>
              </a:rPr>
              <a:t>Pr brut</a:t>
            </a:r>
          </a:p>
          <a:p>
            <a:pPr algn="ctr"/>
            <a:r>
              <a:rPr lang="ro-RO" b="1" dirty="0" smtClean="0">
                <a:latin typeface="Times New Roman" panose="02020603050405020304" pitchFamily="18" charset="0"/>
                <a:cs typeface="Times New Roman" panose="02020603050405020304" pitchFamily="18" charset="0"/>
              </a:rPr>
              <a:t>92 500 €</a:t>
            </a:r>
          </a:p>
          <a:p>
            <a:endParaRPr lang="en-US" b="1" dirty="0">
              <a:latin typeface="Constantia" panose="02030602050306030303" pitchFamily="18" charset="0"/>
            </a:endParaRPr>
          </a:p>
        </p:txBody>
      </p:sp>
      <p:sp>
        <p:nvSpPr>
          <p:cNvPr id="8" name="TextBox 7"/>
          <p:cNvSpPr txBox="1"/>
          <p:nvPr/>
        </p:nvSpPr>
        <p:spPr>
          <a:xfrm>
            <a:off x="8915400" y="2871062"/>
            <a:ext cx="2209800" cy="3970318"/>
          </a:xfrm>
          <a:prstGeom prst="rect">
            <a:avLst/>
          </a:prstGeom>
          <a:noFill/>
        </p:spPr>
        <p:txBody>
          <a:bodyPr wrap="square" rtlCol="0">
            <a:spAutoFit/>
          </a:bodyPr>
          <a:lstStyle/>
          <a:p>
            <a:pPr algn="ctr"/>
            <a:r>
              <a:rPr lang="ro-RO" b="1" dirty="0" smtClean="0">
                <a:latin typeface="Constantia" panose="02030602050306030303" pitchFamily="18" charset="0"/>
              </a:rPr>
              <a:t>Nr. </a:t>
            </a:r>
            <a:r>
              <a:rPr lang="ro-RO" b="1" dirty="0">
                <a:latin typeface="Constantia" panose="02030602050306030303" pitchFamily="18" charset="0"/>
              </a:rPr>
              <a:t>m</a:t>
            </a:r>
            <a:r>
              <a:rPr lang="ro-RO" b="1" dirty="0" smtClean="0">
                <a:latin typeface="Constantia" panose="02030602050306030303" pitchFamily="18" charset="0"/>
              </a:rPr>
              <a:t>inim de clienți/zi</a:t>
            </a:r>
          </a:p>
          <a:p>
            <a:pPr algn="ctr"/>
            <a:r>
              <a:rPr lang="ro-RO" b="1" dirty="0" smtClean="0">
                <a:latin typeface="Constantia" panose="02030602050306030303" pitchFamily="18" charset="0"/>
              </a:rPr>
              <a:t>170</a:t>
            </a:r>
          </a:p>
          <a:p>
            <a:pPr algn="ctr"/>
            <a:r>
              <a:rPr lang="ro-RO" b="1" dirty="0" smtClean="0">
                <a:latin typeface="Constantia" panose="02030602050306030303" pitchFamily="18" charset="0"/>
              </a:rPr>
              <a:t>Valoare achiziție minimă/client</a:t>
            </a:r>
          </a:p>
          <a:p>
            <a:pPr algn="ctr"/>
            <a:r>
              <a:rPr lang="ro-RO" b="1" dirty="0" smtClean="0">
                <a:latin typeface="Constantia" panose="02030602050306030303" pitchFamily="18" charset="0"/>
              </a:rPr>
              <a:t>10 </a:t>
            </a:r>
            <a:r>
              <a:rPr lang="ro-RO" b="1" dirty="0" smtClean="0">
                <a:latin typeface="Times New Roman" panose="02020603050405020304" pitchFamily="18" charset="0"/>
                <a:cs typeface="Times New Roman" panose="02020603050405020304" pitchFamily="18" charset="0"/>
              </a:rPr>
              <a:t>€</a:t>
            </a:r>
          </a:p>
          <a:p>
            <a:pPr algn="ctr"/>
            <a:r>
              <a:rPr lang="ro-RO" b="1" dirty="0" smtClean="0">
                <a:latin typeface="Times New Roman" panose="02020603050405020304" pitchFamily="18" charset="0"/>
                <a:cs typeface="Times New Roman" panose="02020603050405020304" pitchFamily="18" charset="0"/>
              </a:rPr>
              <a:t>CA anuală</a:t>
            </a:r>
          </a:p>
          <a:p>
            <a:pPr algn="ctr"/>
            <a:r>
              <a:rPr lang="ro-RO" b="1" dirty="0" smtClean="0">
                <a:latin typeface="Times New Roman" panose="02020603050405020304" pitchFamily="18" charset="0"/>
                <a:cs typeface="Times New Roman" panose="02020603050405020304" pitchFamily="18" charset="0"/>
              </a:rPr>
              <a:t>425 000 €</a:t>
            </a:r>
          </a:p>
          <a:p>
            <a:pPr algn="ctr"/>
            <a:r>
              <a:rPr lang="ro-RO" b="1" dirty="0" smtClean="0">
                <a:latin typeface="Times New Roman" panose="02020603050405020304" pitchFamily="18" charset="0"/>
                <a:cs typeface="Times New Roman" panose="02020603050405020304" pitchFamily="18" charset="0"/>
              </a:rPr>
              <a:t>Ch totale/an</a:t>
            </a:r>
          </a:p>
          <a:p>
            <a:pPr algn="ctr"/>
            <a:r>
              <a:rPr lang="ro-RO" b="1" dirty="0" smtClean="0">
                <a:latin typeface="Times New Roman" panose="02020603050405020304" pitchFamily="18" charset="0"/>
                <a:cs typeface="Times New Roman" panose="02020603050405020304" pitchFamily="18" charset="0"/>
              </a:rPr>
              <a:t>220 000 €</a:t>
            </a:r>
          </a:p>
          <a:p>
            <a:pPr algn="ctr"/>
            <a:r>
              <a:rPr lang="ro-RO" b="1" dirty="0" smtClean="0">
                <a:latin typeface="Times New Roman" panose="02020603050405020304" pitchFamily="18" charset="0"/>
                <a:cs typeface="Times New Roman" panose="02020603050405020304" pitchFamily="18" charset="0"/>
              </a:rPr>
              <a:t>Pr brut</a:t>
            </a:r>
          </a:p>
          <a:p>
            <a:pPr algn="ctr"/>
            <a:r>
              <a:rPr lang="ro-RO" b="1" dirty="0" smtClean="0">
                <a:latin typeface="Times New Roman" panose="02020603050405020304" pitchFamily="18" charset="0"/>
                <a:cs typeface="Times New Roman" panose="02020603050405020304" pitchFamily="18" charset="0"/>
              </a:rPr>
              <a:t>205 000 €</a:t>
            </a:r>
          </a:p>
          <a:p>
            <a:pPr algn="ctr"/>
            <a:endParaRPr lang="ro-RO" b="1" dirty="0" smtClean="0">
              <a:latin typeface="Times New Roman" panose="02020603050405020304" pitchFamily="18" charset="0"/>
              <a:cs typeface="Times New Roman" panose="02020603050405020304" pitchFamily="18" charset="0"/>
            </a:endParaRPr>
          </a:p>
          <a:p>
            <a:endParaRPr lang="en-US" b="1" dirty="0">
              <a:latin typeface="Constantia" panose="02030602050306030303" pitchFamily="18" charset="0"/>
            </a:endParaRPr>
          </a:p>
        </p:txBody>
      </p:sp>
    </p:spTree>
    <p:extLst>
      <p:ext uri="{BB962C8B-B14F-4D97-AF65-F5344CB8AC3E}">
        <p14:creationId xmlns:p14="http://schemas.microsoft.com/office/powerpoint/2010/main" val="41477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1120" y="152400"/>
            <a:ext cx="9509760" cy="447040"/>
          </a:xfrm>
        </p:spPr>
        <p:txBody>
          <a:bodyPr>
            <a:normAutofit fontScale="90000"/>
          </a:bodyPr>
          <a:lstStyle/>
          <a:p>
            <a:pPr algn="ctr"/>
            <a:r>
              <a:rPr lang="ro-RO" b="1" dirty="0" smtClean="0">
                <a:latin typeface="Cambria" pitchFamily="18" charset="0"/>
                <a:ea typeface="Cambria" pitchFamily="18" charset="0"/>
              </a:rPr>
              <a:t>10) Plan de management al riscului</a:t>
            </a:r>
            <a:endParaRPr lang="en-US" b="1" dirty="0">
              <a:latin typeface="Cambria" pitchFamily="18" charset="0"/>
              <a:ea typeface="Cambria"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35352450"/>
              </p:ext>
            </p:extLst>
          </p:nvPr>
        </p:nvGraphicFramePr>
        <p:xfrm>
          <a:off x="228600" y="762002"/>
          <a:ext cx="11734801" cy="5614298"/>
        </p:xfrm>
        <a:graphic>
          <a:graphicData uri="http://schemas.openxmlformats.org/drawingml/2006/table">
            <a:tbl>
              <a:tblPr firstRow="1" bandRow="1">
                <a:tableStyleId>{793D81CF-94F2-401A-BA57-92F5A7B2D0C5}</a:tableStyleId>
              </a:tblPr>
              <a:tblGrid>
                <a:gridCol w="3892662">
                  <a:extLst>
                    <a:ext uri="{9D8B030D-6E8A-4147-A177-3AD203B41FA5}">
                      <a16:colId xmlns:a16="http://schemas.microsoft.com/office/drawing/2014/main" xmlns="" val="20000"/>
                    </a:ext>
                  </a:extLst>
                </a:gridCol>
                <a:gridCol w="1593738">
                  <a:extLst>
                    <a:ext uri="{9D8B030D-6E8A-4147-A177-3AD203B41FA5}">
                      <a16:colId xmlns:a16="http://schemas.microsoft.com/office/drawing/2014/main" xmlns="" val="20001"/>
                    </a:ext>
                  </a:extLst>
                </a:gridCol>
                <a:gridCol w="1447800">
                  <a:extLst>
                    <a:ext uri="{9D8B030D-6E8A-4147-A177-3AD203B41FA5}">
                      <a16:colId xmlns:a16="http://schemas.microsoft.com/office/drawing/2014/main" xmlns="" val="20002"/>
                    </a:ext>
                  </a:extLst>
                </a:gridCol>
                <a:gridCol w="1981200">
                  <a:extLst>
                    <a:ext uri="{9D8B030D-6E8A-4147-A177-3AD203B41FA5}">
                      <a16:colId xmlns:a16="http://schemas.microsoft.com/office/drawing/2014/main" xmlns="" val="20003"/>
                    </a:ext>
                  </a:extLst>
                </a:gridCol>
                <a:gridCol w="2819401">
                  <a:extLst>
                    <a:ext uri="{9D8B030D-6E8A-4147-A177-3AD203B41FA5}">
                      <a16:colId xmlns:a16="http://schemas.microsoft.com/office/drawing/2014/main" xmlns="" val="20004"/>
                    </a:ext>
                  </a:extLst>
                </a:gridCol>
              </a:tblGrid>
              <a:tr h="609598">
                <a:tc>
                  <a:txBody>
                    <a:bodyPr/>
                    <a:lstStyle/>
                    <a:p>
                      <a:pPr algn="l"/>
                      <a:r>
                        <a:rPr lang="en-US" sz="1600" b="1" dirty="0" err="1" smtClean="0">
                          <a:latin typeface="Cambria" pitchFamily="18" charset="0"/>
                          <a:ea typeface="Cambria" pitchFamily="18" charset="0"/>
                        </a:rPr>
                        <a:t>Ris</a:t>
                      </a:r>
                      <a:r>
                        <a:rPr lang="ro-RO" sz="1600" b="1" dirty="0" smtClean="0">
                          <a:latin typeface="Cambria" pitchFamily="18" charset="0"/>
                          <a:ea typeface="Cambria" pitchFamily="18" charset="0"/>
                        </a:rPr>
                        <a:t>cul</a:t>
                      </a:r>
                      <a:endParaRPr lang="en-US" sz="1600" b="1" dirty="0">
                        <a:latin typeface="Cambria" pitchFamily="18" charset="0"/>
                        <a:ea typeface="Cambria" pitchFamily="18" charset="0"/>
                      </a:endParaRPr>
                    </a:p>
                  </a:txBody>
                  <a:tcPr anchor="ctr"/>
                </a:tc>
                <a:tc>
                  <a:txBody>
                    <a:bodyPr/>
                    <a:lstStyle/>
                    <a:p>
                      <a:pPr algn="ctr"/>
                      <a:r>
                        <a:rPr lang="en-US" sz="1600" b="1" dirty="0" err="1" smtClean="0">
                          <a:latin typeface="Cambria" pitchFamily="18" charset="0"/>
                          <a:ea typeface="Cambria" pitchFamily="18" charset="0"/>
                        </a:rPr>
                        <a:t>Probabilitatea</a:t>
                      </a:r>
                      <a:r>
                        <a:rPr lang="en-US" sz="1600" b="1" dirty="0" smtClean="0">
                          <a:latin typeface="Cambria" pitchFamily="18" charset="0"/>
                          <a:ea typeface="Cambria" pitchFamily="18" charset="0"/>
                        </a:rPr>
                        <a:t> de </a:t>
                      </a:r>
                      <a:r>
                        <a:rPr lang="en-US" sz="1600" b="1" dirty="0" err="1" smtClean="0">
                          <a:latin typeface="Cambria" pitchFamily="18" charset="0"/>
                          <a:ea typeface="Cambria" pitchFamily="18" charset="0"/>
                        </a:rPr>
                        <a:t>inciden</a:t>
                      </a:r>
                      <a:r>
                        <a:rPr lang="ro-RO" sz="1600" b="1" dirty="0" smtClean="0">
                          <a:latin typeface="Cambria" pitchFamily="18" charset="0"/>
                          <a:ea typeface="Cambria" pitchFamily="18" charset="0"/>
                        </a:rPr>
                        <a:t>ță</a:t>
                      </a:r>
                      <a:endParaRPr lang="en-US" sz="1600" b="1" dirty="0">
                        <a:latin typeface="Cambria" pitchFamily="18" charset="0"/>
                        <a:ea typeface="Cambria" pitchFamily="18" charset="0"/>
                      </a:endParaRPr>
                    </a:p>
                  </a:txBody>
                  <a:tcPr anchor="ctr"/>
                </a:tc>
                <a:tc>
                  <a:txBody>
                    <a:bodyPr/>
                    <a:lstStyle/>
                    <a:p>
                      <a:pPr algn="ctr"/>
                      <a:r>
                        <a:rPr lang="en-US" sz="1600" b="1" dirty="0">
                          <a:latin typeface="Cambria" pitchFamily="18" charset="0"/>
                          <a:ea typeface="Cambria" pitchFamily="18" charset="0"/>
                        </a:rPr>
                        <a:t>Impact</a:t>
                      </a:r>
                    </a:p>
                  </a:txBody>
                  <a:tcPr anchor="ctr"/>
                </a:tc>
                <a:tc>
                  <a:txBody>
                    <a:bodyPr/>
                    <a:lstStyle/>
                    <a:p>
                      <a:pPr algn="ctr"/>
                      <a:r>
                        <a:rPr lang="ro-RO" sz="1600" b="1" dirty="0" smtClean="0">
                          <a:latin typeface="Cambria" pitchFamily="18" charset="0"/>
                          <a:ea typeface="Cambria" pitchFamily="18" charset="0"/>
                        </a:rPr>
                        <a:t>Responsabil</a:t>
                      </a:r>
                      <a:endParaRPr lang="en-US" sz="1600" b="1" dirty="0">
                        <a:latin typeface="Cambria" pitchFamily="18" charset="0"/>
                        <a:ea typeface="Cambria" pitchFamily="18" charset="0"/>
                      </a:endParaRPr>
                    </a:p>
                  </a:txBody>
                  <a:tcPr anchor="ctr"/>
                </a:tc>
                <a:tc>
                  <a:txBody>
                    <a:bodyPr/>
                    <a:lstStyle/>
                    <a:p>
                      <a:pPr algn="ctr"/>
                      <a:r>
                        <a:rPr lang="ro-RO" sz="1600" b="1" dirty="0" smtClean="0">
                          <a:latin typeface="Cambria" pitchFamily="18" charset="0"/>
                          <a:ea typeface="Cambria" pitchFamily="18" charset="0"/>
                        </a:rPr>
                        <a:t>Soluție pentru </a:t>
                      </a:r>
                    </a:p>
                    <a:p>
                      <a:pPr algn="ctr"/>
                      <a:r>
                        <a:rPr lang="ro-RO" sz="1600" b="1" dirty="0" smtClean="0">
                          <a:latin typeface="Cambria" pitchFamily="18" charset="0"/>
                          <a:ea typeface="Cambria" pitchFamily="18" charset="0"/>
                        </a:rPr>
                        <a:t>limitarea riscului</a:t>
                      </a:r>
                      <a:endParaRPr lang="en-US" sz="1600" b="1" dirty="0">
                        <a:latin typeface="Cambria" pitchFamily="18" charset="0"/>
                        <a:ea typeface="Cambria" pitchFamily="18" charset="0"/>
                      </a:endParaRPr>
                    </a:p>
                  </a:txBody>
                  <a:tcPr anchor="ctr"/>
                </a:tc>
                <a:extLst>
                  <a:ext uri="{0D108BD9-81ED-4DB2-BD59-A6C34878D82A}">
                    <a16:rowId xmlns:a16="http://schemas.microsoft.com/office/drawing/2014/main" xmlns="" val="10000"/>
                  </a:ext>
                </a:extLst>
              </a:tr>
              <a:tr h="1126095">
                <a:tc>
                  <a:txBody>
                    <a:bodyPr/>
                    <a:lstStyle/>
                    <a:p>
                      <a:pPr algn="l"/>
                      <a:r>
                        <a:rPr lang="ro-RO" sz="1600" b="1" i="1" dirty="0" smtClean="0">
                          <a:latin typeface="Cambria" pitchFamily="18" charset="0"/>
                          <a:ea typeface="Cambria" pitchFamily="18" charset="0"/>
                        </a:rPr>
                        <a:t>Risc financiar </a:t>
                      </a:r>
                      <a:r>
                        <a:rPr lang="ro-RO" sz="1600" b="1" dirty="0" smtClean="0">
                          <a:latin typeface="Cambria" pitchFamily="18" charset="0"/>
                          <a:ea typeface="Cambria" pitchFamily="18" charset="0"/>
                        </a:rPr>
                        <a:t>- </a:t>
                      </a:r>
                    </a:p>
                    <a:p>
                      <a:pPr algn="l"/>
                      <a:r>
                        <a:rPr lang="en-US" sz="1600" b="1" dirty="0" err="1" smtClean="0">
                          <a:latin typeface="Cambria" pitchFamily="18" charset="0"/>
                          <a:ea typeface="Cambria" pitchFamily="18" charset="0"/>
                        </a:rPr>
                        <a:t>neexecutarea</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obligațiilor</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financiare</a:t>
                      </a:r>
                      <a:r>
                        <a:rPr lang="ro-RO" sz="1600" b="1" dirty="0" smtClean="0">
                          <a:latin typeface="Cambria" pitchFamily="18" charset="0"/>
                          <a:ea typeface="Cambria" pitchFamily="18" charset="0"/>
                        </a:rPr>
                        <a:t>;</a:t>
                      </a:r>
                      <a:endParaRPr lang="en-US" sz="1600" b="1" dirty="0" smtClean="0">
                        <a:latin typeface="Cambria" pitchFamily="18" charset="0"/>
                        <a:ea typeface="Cambria" pitchFamily="18" charset="0"/>
                      </a:endParaRPr>
                    </a:p>
                    <a:p>
                      <a:pPr algn="l"/>
                      <a:r>
                        <a:rPr lang="en-US" sz="1600" b="1" dirty="0" err="1" smtClean="0">
                          <a:latin typeface="Cambria" pitchFamily="18" charset="0"/>
                          <a:ea typeface="Cambria" pitchFamily="18" charset="0"/>
                        </a:rPr>
                        <a:t>fluctuația</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cursului</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monedei</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naționale</a:t>
                      </a:r>
                      <a:r>
                        <a:rPr lang="ro-RO" sz="1600" b="1" dirty="0" smtClean="0">
                          <a:latin typeface="Cambria" pitchFamily="18" charset="0"/>
                          <a:ea typeface="Cambria" pitchFamily="18" charset="0"/>
                        </a:rPr>
                        <a:t>;</a:t>
                      </a:r>
                      <a:endParaRPr lang="en-US" sz="1600" b="1" dirty="0" smtClean="0">
                        <a:latin typeface="Cambria" pitchFamily="18" charset="0"/>
                        <a:ea typeface="Cambria" pitchFamily="18" charset="0"/>
                      </a:endParaRPr>
                    </a:p>
                    <a:p>
                      <a:pPr algn="l"/>
                      <a:r>
                        <a:rPr lang="en-US" sz="1600" b="1" dirty="0" err="1" smtClean="0">
                          <a:latin typeface="Cambria" pitchFamily="18" charset="0"/>
                          <a:ea typeface="Cambria" pitchFamily="18" charset="0"/>
                        </a:rPr>
                        <a:t>evoluția</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dobînzilor</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bancare</a:t>
                      </a:r>
                      <a:r>
                        <a:rPr lang="ro-RO" sz="1600" b="1" dirty="0" smtClean="0">
                          <a:latin typeface="Cambria" pitchFamily="18" charset="0"/>
                          <a:ea typeface="Cambria" pitchFamily="18" charset="0"/>
                        </a:rPr>
                        <a:t>;</a:t>
                      </a:r>
                      <a:endParaRPr lang="en-US" sz="1600" b="1" dirty="0" smtClean="0">
                        <a:latin typeface="Cambria" pitchFamily="18" charset="0"/>
                        <a:ea typeface="Cambria" pitchFamily="18" charset="0"/>
                      </a:endParaRPr>
                    </a:p>
                    <a:p>
                      <a:pPr algn="l"/>
                      <a:r>
                        <a:rPr lang="en-US" sz="1600" b="1" dirty="0" err="1" smtClean="0">
                          <a:latin typeface="Cambria" pitchFamily="18" charset="0"/>
                          <a:ea typeface="Cambria" pitchFamily="18" charset="0"/>
                        </a:rPr>
                        <a:t>neachitarea</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creanțelor</a:t>
                      </a:r>
                      <a:r>
                        <a:rPr lang="ro-RO" sz="1600" b="1" dirty="0" smtClean="0">
                          <a:latin typeface="Cambria" pitchFamily="18" charset="0"/>
                          <a:ea typeface="Cambria" pitchFamily="18" charset="0"/>
                        </a:rPr>
                        <a:t>;</a:t>
                      </a:r>
                      <a:endParaRPr lang="en-US" sz="1600" b="1" dirty="0" smtClean="0">
                        <a:latin typeface="Cambria" pitchFamily="18" charset="0"/>
                        <a:ea typeface="Cambria" pitchFamily="18" charset="0"/>
                      </a:endParaRPr>
                    </a:p>
                    <a:p>
                      <a:pPr algn="l"/>
                      <a:r>
                        <a:rPr lang="en-US" sz="1600" b="1" dirty="0" err="1" smtClean="0">
                          <a:latin typeface="Cambria" pitchFamily="18" charset="0"/>
                          <a:ea typeface="Cambria" pitchFamily="18" charset="0"/>
                        </a:rPr>
                        <a:t>penalități</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contractuale</a:t>
                      </a:r>
                      <a:r>
                        <a:rPr lang="ro-RO" sz="1600" b="1" dirty="0" smtClean="0">
                          <a:latin typeface="Cambria" pitchFamily="18" charset="0"/>
                          <a:ea typeface="Cambria" pitchFamily="18" charset="0"/>
                        </a:rPr>
                        <a:t>; etc.</a:t>
                      </a:r>
                      <a:endParaRPr lang="en-US" sz="1600" b="1" dirty="0">
                        <a:latin typeface="Cambria" pitchFamily="18" charset="0"/>
                        <a:ea typeface="Cambria" pitchFamily="18" charset="0"/>
                      </a:endParaRPr>
                    </a:p>
                  </a:txBody>
                  <a:tcPr anchor="ctr"/>
                </a:tc>
                <a:tc>
                  <a:txBody>
                    <a:bodyPr/>
                    <a:lstStyle/>
                    <a:p>
                      <a:pPr algn="ctr"/>
                      <a:r>
                        <a:rPr lang="ro-RO" sz="1600" b="1" dirty="0" smtClean="0">
                          <a:latin typeface="Cambria" pitchFamily="18" charset="0"/>
                          <a:ea typeface="Cambria" pitchFamily="18" charset="0"/>
                        </a:rPr>
                        <a:t>Mică</a:t>
                      </a:r>
                      <a:endParaRPr lang="en-US" sz="1600" b="1" dirty="0">
                        <a:latin typeface="Cambria" pitchFamily="18" charset="0"/>
                        <a:ea typeface="Cambria" pitchFamily="18" charset="0"/>
                      </a:endParaRPr>
                    </a:p>
                  </a:txBody>
                  <a:tcPr anchor="ctr"/>
                </a:tc>
                <a:tc>
                  <a:txBody>
                    <a:bodyPr/>
                    <a:lstStyle/>
                    <a:p>
                      <a:pPr algn="ctr"/>
                      <a:r>
                        <a:rPr lang="ro-RO" sz="1600" b="1" dirty="0" smtClean="0">
                          <a:latin typeface="Cambria" pitchFamily="18" charset="0"/>
                          <a:ea typeface="Cambria" pitchFamily="18" charset="0"/>
                        </a:rPr>
                        <a:t>Mare</a:t>
                      </a:r>
                      <a:endParaRPr lang="en-US" sz="1600" b="1" dirty="0">
                        <a:latin typeface="Cambria" pitchFamily="18" charset="0"/>
                        <a:ea typeface="Cambria" pitchFamily="18" charset="0"/>
                      </a:endParaRPr>
                    </a:p>
                  </a:txBody>
                  <a:tcPr anchor="ctr"/>
                </a:tc>
                <a:tc>
                  <a:txBody>
                    <a:bodyPr/>
                    <a:lstStyle/>
                    <a:p>
                      <a:pPr algn="ctr"/>
                      <a:r>
                        <a:rPr lang="ro-RO" sz="1600" b="1" dirty="0" smtClean="0">
                          <a:latin typeface="Cambria" pitchFamily="18" charset="0"/>
                          <a:ea typeface="Cambria" pitchFamily="18" charset="0"/>
                        </a:rPr>
                        <a:t>Contabil</a:t>
                      </a:r>
                    </a:p>
                    <a:p>
                      <a:pPr algn="ctr"/>
                      <a:r>
                        <a:rPr lang="ro-RO" sz="1600" b="1" dirty="0" smtClean="0">
                          <a:latin typeface="Cambria" pitchFamily="18" charset="0"/>
                          <a:ea typeface="Cambria" pitchFamily="18" charset="0"/>
                        </a:rPr>
                        <a:t>general</a:t>
                      </a:r>
                      <a:endParaRPr lang="en-US" sz="1600" b="1" dirty="0">
                        <a:latin typeface="Cambria" pitchFamily="18" charset="0"/>
                        <a:ea typeface="Cambria" pitchFamily="18" charset="0"/>
                      </a:endParaRPr>
                    </a:p>
                  </a:txBody>
                  <a:tcPr anchor="ctr"/>
                </a:tc>
                <a:tc>
                  <a:txBody>
                    <a:bodyPr/>
                    <a:lstStyle/>
                    <a:p>
                      <a:pPr algn="l"/>
                      <a:r>
                        <a:rPr lang="en-US" sz="1600" b="1" dirty="0" err="1" smtClean="0">
                          <a:latin typeface="Cambria" pitchFamily="18" charset="0"/>
                          <a:ea typeface="Cambria" pitchFamily="18" charset="0"/>
                        </a:rPr>
                        <a:t>Stabilirea</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volumului</a:t>
                      </a:r>
                      <a:r>
                        <a:rPr lang="en-US" sz="1600" b="1" dirty="0" smtClean="0">
                          <a:latin typeface="Cambria" pitchFamily="18" charset="0"/>
                          <a:ea typeface="Cambria" pitchFamily="18" charset="0"/>
                        </a:rPr>
                        <a:t> maxim al </a:t>
                      </a:r>
                      <a:r>
                        <a:rPr lang="en-US" sz="1600" b="1" dirty="0" err="1" smtClean="0">
                          <a:latin typeface="Cambria" pitchFamily="18" charset="0"/>
                          <a:ea typeface="Cambria" pitchFamily="18" charset="0"/>
                        </a:rPr>
                        <a:t>cheltuielilor</a:t>
                      </a:r>
                      <a:r>
                        <a:rPr lang="ro-RO" sz="1600" b="1" dirty="0" smtClean="0">
                          <a:latin typeface="Cambria" pitchFamily="18" charset="0"/>
                          <a:ea typeface="Cambria" pitchFamily="18" charset="0"/>
                        </a:rPr>
                        <a:t>.</a:t>
                      </a:r>
                      <a:r>
                        <a:rPr lang="en-US" sz="1600" b="1" dirty="0" smtClean="0">
                          <a:latin typeface="Cambria" pitchFamily="18" charset="0"/>
                          <a:ea typeface="Cambria" pitchFamily="18" charset="0"/>
                        </a:rPr>
                        <a:t> </a:t>
                      </a:r>
                      <a:endParaRPr lang="ro-RO" sz="1600" b="1" dirty="0" smtClean="0">
                        <a:latin typeface="Cambria" pitchFamily="18" charset="0"/>
                        <a:ea typeface="Cambria" pitchFamily="18" charset="0"/>
                      </a:endParaRPr>
                    </a:p>
                    <a:p>
                      <a:pPr algn="l"/>
                      <a:r>
                        <a:rPr lang="ro-RO" sz="1600" b="1" dirty="0" smtClean="0">
                          <a:latin typeface="Cambria" pitchFamily="18" charset="0"/>
                          <a:ea typeface="Cambria" pitchFamily="18" charset="0"/>
                        </a:rPr>
                        <a:t>O</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cotă</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anumită</a:t>
                      </a:r>
                      <a:r>
                        <a:rPr lang="en-US" sz="1600" b="1" dirty="0" smtClean="0">
                          <a:latin typeface="Cambria" pitchFamily="18" charset="0"/>
                          <a:ea typeface="Cambria" pitchFamily="18" charset="0"/>
                        </a:rPr>
                        <a:t> a</a:t>
                      </a:r>
                      <a:r>
                        <a:rPr lang="ro-RO" sz="1600" b="1" baseline="0" dirty="0" smtClean="0">
                          <a:latin typeface="Cambria" pitchFamily="18" charset="0"/>
                          <a:ea typeface="Cambria" pitchFamily="18" charset="0"/>
                        </a:rPr>
                        <a:t> </a:t>
                      </a:r>
                      <a:r>
                        <a:rPr lang="en-US" sz="1600" b="1" dirty="0" err="1" smtClean="0">
                          <a:latin typeface="Cambria" pitchFamily="18" charset="0"/>
                          <a:ea typeface="Cambria" pitchFamily="18" charset="0"/>
                        </a:rPr>
                        <a:t>produselor</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ce</a:t>
                      </a:r>
                      <a:r>
                        <a:rPr lang="en-US" sz="1600" b="1" dirty="0" smtClean="0">
                          <a:latin typeface="Cambria" pitchFamily="18" charset="0"/>
                          <a:ea typeface="Cambria" pitchFamily="18" charset="0"/>
                        </a:rPr>
                        <a:t> pot fi </a:t>
                      </a:r>
                      <a:r>
                        <a:rPr lang="en-US" sz="1600" b="1" dirty="0" err="1" smtClean="0">
                          <a:latin typeface="Cambria" pitchFamily="18" charset="0"/>
                          <a:ea typeface="Cambria" pitchFamily="18" charset="0"/>
                        </a:rPr>
                        <a:t>comercializate</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în</a:t>
                      </a:r>
                      <a:r>
                        <a:rPr lang="en-US" sz="1600" b="1" dirty="0" smtClean="0">
                          <a:latin typeface="Cambria" pitchFamily="18" charset="0"/>
                          <a:ea typeface="Cambria" pitchFamily="18" charset="0"/>
                        </a:rPr>
                        <a:t> credit.</a:t>
                      </a:r>
                      <a:endParaRPr lang="en-US" sz="1600" b="1" dirty="0">
                        <a:latin typeface="Cambria" pitchFamily="18" charset="0"/>
                        <a:ea typeface="Cambria" pitchFamily="18" charset="0"/>
                      </a:endParaRPr>
                    </a:p>
                  </a:txBody>
                  <a:tcPr anchor="ctr"/>
                </a:tc>
                <a:extLst>
                  <a:ext uri="{0D108BD9-81ED-4DB2-BD59-A6C34878D82A}">
                    <a16:rowId xmlns:a16="http://schemas.microsoft.com/office/drawing/2014/main" xmlns="" val="10001"/>
                  </a:ext>
                </a:extLst>
              </a:tr>
              <a:tr h="2139580">
                <a:tc>
                  <a:txBody>
                    <a:bodyPr/>
                    <a:lstStyle/>
                    <a:p>
                      <a:pPr algn="l"/>
                      <a:r>
                        <a:rPr lang="ro-RO" sz="1600" b="1" i="1" dirty="0" smtClean="0">
                          <a:latin typeface="Cambria" pitchFamily="18" charset="0"/>
                          <a:ea typeface="Cambria" pitchFamily="18" charset="0"/>
                        </a:rPr>
                        <a:t>R</a:t>
                      </a:r>
                      <a:r>
                        <a:rPr lang="en-US" sz="1600" b="1" i="1" dirty="0" err="1" smtClean="0">
                          <a:latin typeface="Cambria" pitchFamily="18" charset="0"/>
                          <a:ea typeface="Cambria" pitchFamily="18" charset="0"/>
                        </a:rPr>
                        <a:t>isc</a:t>
                      </a:r>
                      <a:r>
                        <a:rPr lang="en-US" sz="1600" b="1" i="1" dirty="0" smtClean="0">
                          <a:latin typeface="Cambria" pitchFamily="18" charset="0"/>
                          <a:ea typeface="Cambria" pitchFamily="18" charset="0"/>
                        </a:rPr>
                        <a:t> </a:t>
                      </a:r>
                      <a:r>
                        <a:rPr lang="en-US" sz="1600" b="1" i="1" dirty="0" err="1" smtClean="0">
                          <a:latin typeface="Cambria" pitchFamily="18" charset="0"/>
                          <a:ea typeface="Cambria" pitchFamily="18" charset="0"/>
                        </a:rPr>
                        <a:t>operațional</a:t>
                      </a:r>
                      <a:r>
                        <a:rPr lang="en-US" sz="1600" b="1" i="1" dirty="0" smtClean="0">
                          <a:latin typeface="Cambria" pitchFamily="18" charset="0"/>
                          <a:ea typeface="Cambria" pitchFamily="18" charset="0"/>
                        </a:rPr>
                        <a:t> </a:t>
                      </a:r>
                      <a:r>
                        <a:rPr lang="en-US" sz="1600" b="1" i="1" dirty="0" err="1" smtClean="0">
                          <a:latin typeface="Cambria" pitchFamily="18" charset="0"/>
                          <a:ea typeface="Cambria" pitchFamily="18" charset="0"/>
                        </a:rPr>
                        <a:t>comercial</a:t>
                      </a:r>
                      <a:r>
                        <a:rPr lang="en-US" sz="1600" b="1" i="1" dirty="0" smtClean="0">
                          <a:latin typeface="Cambria" pitchFamily="18" charset="0"/>
                          <a:ea typeface="Cambria" pitchFamily="18" charset="0"/>
                        </a:rPr>
                        <a:t> </a:t>
                      </a:r>
                      <a:r>
                        <a:rPr lang="en-US" sz="1600" b="1" dirty="0" smtClean="0">
                          <a:latin typeface="Cambria" pitchFamily="18" charset="0"/>
                          <a:ea typeface="Cambria" pitchFamily="18" charset="0"/>
                        </a:rPr>
                        <a:t>- </a:t>
                      </a:r>
                    </a:p>
                    <a:p>
                      <a:pPr algn="l"/>
                      <a:r>
                        <a:rPr lang="en-US" sz="1600" b="1" dirty="0" err="1" smtClean="0">
                          <a:latin typeface="Cambria" pitchFamily="18" charset="0"/>
                          <a:ea typeface="Cambria" pitchFamily="18" charset="0"/>
                        </a:rPr>
                        <a:t>modificarea</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preferințelor</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consumatorilor</a:t>
                      </a:r>
                      <a:r>
                        <a:rPr lang="ro-RO" sz="1600" b="1" dirty="0" smtClean="0">
                          <a:latin typeface="Cambria" pitchFamily="18" charset="0"/>
                          <a:ea typeface="Cambria" pitchFamily="18" charset="0"/>
                        </a:rPr>
                        <a:t>;</a:t>
                      </a:r>
                      <a:endParaRPr lang="en-US" sz="1600" b="1" dirty="0" smtClean="0">
                        <a:latin typeface="Cambria" pitchFamily="18" charset="0"/>
                        <a:ea typeface="Cambria" pitchFamily="18" charset="0"/>
                      </a:endParaRPr>
                    </a:p>
                    <a:p>
                      <a:pPr algn="l"/>
                      <a:r>
                        <a:rPr lang="en-US" sz="1600" b="1" dirty="0" err="1" smtClean="0">
                          <a:latin typeface="Cambria" pitchFamily="18" charset="0"/>
                          <a:ea typeface="Cambria" pitchFamily="18" charset="0"/>
                        </a:rPr>
                        <a:t>majorarea</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prețurilor</a:t>
                      </a:r>
                      <a:r>
                        <a:rPr lang="en-US" sz="1600" b="1" dirty="0" smtClean="0">
                          <a:latin typeface="Cambria" pitchFamily="18" charset="0"/>
                          <a:ea typeface="Cambria" pitchFamily="18" charset="0"/>
                        </a:rPr>
                        <a:t> la </a:t>
                      </a:r>
                      <a:r>
                        <a:rPr lang="en-US" sz="1600" b="1" dirty="0" err="1" smtClean="0">
                          <a:latin typeface="Cambria" pitchFamily="18" charset="0"/>
                          <a:ea typeface="Cambria" pitchFamily="18" charset="0"/>
                        </a:rPr>
                        <a:t>produse</a:t>
                      </a:r>
                      <a:r>
                        <a:rPr lang="ro-RO" sz="1600" b="1" dirty="0" smtClean="0">
                          <a:latin typeface="Cambria" pitchFamily="18" charset="0"/>
                          <a:ea typeface="Cambria" pitchFamily="18" charset="0"/>
                        </a:rPr>
                        <a:t>;</a:t>
                      </a:r>
                      <a:endParaRPr lang="en-US" sz="1600" b="1" dirty="0" smtClean="0">
                        <a:latin typeface="Cambria" pitchFamily="18" charset="0"/>
                        <a:ea typeface="Cambria" pitchFamily="18" charset="0"/>
                      </a:endParaRPr>
                    </a:p>
                    <a:p>
                      <a:pPr algn="l"/>
                      <a:r>
                        <a:rPr lang="en-US" sz="1600" b="1" dirty="0" err="1" smtClean="0">
                          <a:latin typeface="Cambria" pitchFamily="18" charset="0"/>
                          <a:ea typeface="Cambria" pitchFamily="18" charset="0"/>
                        </a:rPr>
                        <a:t>apariți</a:t>
                      </a:r>
                      <a:r>
                        <a:rPr lang="ro-RO" sz="1600" b="1" dirty="0" smtClean="0">
                          <a:latin typeface="Cambria" pitchFamily="18" charset="0"/>
                          <a:ea typeface="Cambria" pitchFamily="18" charset="0"/>
                        </a:rPr>
                        <a:t>a</a:t>
                      </a:r>
                      <a:r>
                        <a:rPr lang="en-US" sz="1600" b="1" dirty="0" smtClean="0">
                          <a:latin typeface="Cambria" pitchFamily="18" charset="0"/>
                          <a:ea typeface="Cambria" pitchFamily="18" charset="0"/>
                        </a:rPr>
                        <a:t> </a:t>
                      </a:r>
                      <a:r>
                        <a:rPr lang="ro-RO" sz="1600" b="1" dirty="0" smtClean="0">
                          <a:latin typeface="Cambria" pitchFamily="18" charset="0"/>
                          <a:ea typeface="Cambria" pitchFamily="18" charset="0"/>
                        </a:rPr>
                        <a:t>unor</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noi</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concurenți</a:t>
                      </a:r>
                      <a:r>
                        <a:rPr lang="ro-RO" sz="1600" b="1" dirty="0" smtClean="0">
                          <a:latin typeface="Cambria" pitchFamily="18" charset="0"/>
                          <a:ea typeface="Cambria" pitchFamily="18" charset="0"/>
                        </a:rPr>
                        <a:t>; etc.</a:t>
                      </a:r>
                      <a:endParaRPr lang="en-US" sz="1600" b="1" dirty="0" smtClean="0">
                        <a:latin typeface="Cambria" pitchFamily="18" charset="0"/>
                        <a:ea typeface="Cambria" pitchFamily="18" charset="0"/>
                      </a:endParaRPr>
                    </a:p>
                    <a:p>
                      <a:pPr algn="l"/>
                      <a:endParaRPr lang="en-US" sz="1600" b="1" dirty="0">
                        <a:latin typeface="Cambria" pitchFamily="18" charset="0"/>
                        <a:ea typeface="Cambria" pitchFamily="18" charset="0"/>
                      </a:endParaRPr>
                    </a:p>
                  </a:txBody>
                  <a:tcPr anchor="ctr"/>
                </a:tc>
                <a:tc>
                  <a:txBody>
                    <a:bodyPr/>
                    <a:lstStyle/>
                    <a:p>
                      <a:pPr algn="ctr"/>
                      <a:r>
                        <a:rPr lang="ro-RO" sz="1600" b="1" dirty="0" smtClean="0">
                          <a:latin typeface="Cambria" pitchFamily="18" charset="0"/>
                          <a:ea typeface="Cambria" pitchFamily="18" charset="0"/>
                        </a:rPr>
                        <a:t>Medie</a:t>
                      </a:r>
                      <a:endParaRPr lang="en-US" sz="1600" b="1" dirty="0">
                        <a:latin typeface="Cambria" pitchFamily="18" charset="0"/>
                        <a:ea typeface="Cambria" pitchFamily="18" charset="0"/>
                      </a:endParaRPr>
                    </a:p>
                  </a:txBody>
                  <a:tcPr anchor="ctr"/>
                </a:tc>
                <a:tc>
                  <a:txBody>
                    <a:bodyPr/>
                    <a:lstStyle/>
                    <a:p>
                      <a:pPr algn="ctr"/>
                      <a:r>
                        <a:rPr lang="ro-RO" sz="1600" b="1" dirty="0" smtClean="0">
                          <a:latin typeface="Cambria" pitchFamily="18" charset="0"/>
                          <a:ea typeface="Cambria" pitchFamily="18" charset="0"/>
                        </a:rPr>
                        <a:t>Mare</a:t>
                      </a:r>
                      <a:endParaRPr lang="en-US" sz="1600" b="1" dirty="0">
                        <a:latin typeface="Cambria" pitchFamily="18" charset="0"/>
                        <a:ea typeface="Cambria" pitchFamily="18" charset="0"/>
                      </a:endParaRPr>
                    </a:p>
                  </a:txBody>
                  <a:tcPr anchor="ctr"/>
                </a:tc>
                <a:tc>
                  <a:txBody>
                    <a:bodyPr/>
                    <a:lstStyle/>
                    <a:p>
                      <a:pPr algn="ctr"/>
                      <a:r>
                        <a:rPr lang="ro-RO" sz="1600" b="1" dirty="0" smtClean="0">
                          <a:latin typeface="Cambria" pitchFamily="18" charset="0"/>
                          <a:ea typeface="Cambria" pitchFamily="18" charset="0"/>
                        </a:rPr>
                        <a:t>Director</a:t>
                      </a:r>
                    </a:p>
                    <a:p>
                      <a:pPr algn="ctr"/>
                      <a:r>
                        <a:rPr lang="ro-RO" sz="1600" b="1" dirty="0" smtClean="0">
                          <a:latin typeface="Cambria" pitchFamily="18" charset="0"/>
                          <a:ea typeface="Cambria" pitchFamily="18" charset="0"/>
                        </a:rPr>
                        <a:t>general</a:t>
                      </a:r>
                      <a:endParaRPr lang="en-US" sz="1600" b="1" dirty="0">
                        <a:latin typeface="Cambria" pitchFamily="18" charset="0"/>
                        <a:ea typeface="Cambria" pitchFamily="18" charset="0"/>
                      </a:endParaRPr>
                    </a:p>
                  </a:txBody>
                  <a:tcPr anchor="ctr"/>
                </a:tc>
                <a:tc>
                  <a:txBody>
                    <a:bodyPr/>
                    <a:lstStyle/>
                    <a:p>
                      <a:pPr algn="l"/>
                      <a:r>
                        <a:rPr lang="en-US" sz="1600" b="1" dirty="0" err="1" smtClean="0">
                          <a:latin typeface="Cambria" pitchFamily="18" charset="0"/>
                          <a:ea typeface="Cambria" pitchFamily="18" charset="0"/>
                        </a:rPr>
                        <a:t>Contracte</a:t>
                      </a:r>
                      <a:r>
                        <a:rPr lang="en-US" sz="1600" b="1" dirty="0" smtClean="0">
                          <a:latin typeface="Cambria" pitchFamily="18" charset="0"/>
                          <a:ea typeface="Cambria" pitchFamily="18" charset="0"/>
                        </a:rPr>
                        <a:t> de v</a:t>
                      </a:r>
                      <a:r>
                        <a:rPr lang="ro-RO" sz="1600" b="1" dirty="0" smtClean="0">
                          <a:latin typeface="Cambria" pitchFamily="18" charset="0"/>
                          <a:ea typeface="Cambria" pitchFamily="18" charset="0"/>
                        </a:rPr>
                        <a:t>â</a:t>
                      </a:r>
                      <a:r>
                        <a:rPr lang="en-US" sz="1600" b="1" dirty="0" err="1" smtClean="0">
                          <a:latin typeface="Cambria" pitchFamily="18" charset="0"/>
                          <a:ea typeface="Cambria" pitchFamily="18" charset="0"/>
                        </a:rPr>
                        <a:t>nzare</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deservire</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şi</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furnizare</a:t>
                      </a:r>
                      <a:r>
                        <a:rPr lang="en-US" sz="1600" b="1" dirty="0" smtClean="0">
                          <a:latin typeface="Cambria" pitchFamily="18" charset="0"/>
                          <a:ea typeface="Cambria" pitchFamily="18" charset="0"/>
                        </a:rPr>
                        <a:t> etc. (</a:t>
                      </a:r>
                      <a:r>
                        <a:rPr lang="en-US" sz="1600" b="1" dirty="0" err="1" smtClean="0">
                          <a:latin typeface="Cambria" pitchFamily="18" charset="0"/>
                          <a:ea typeface="Cambria" pitchFamily="18" charset="0"/>
                        </a:rPr>
                        <a:t>cînd</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pentru</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partea</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ce</a:t>
                      </a:r>
                      <a:endParaRPr lang="en-US" sz="1600" b="1" dirty="0" smtClean="0">
                        <a:latin typeface="Cambria" pitchFamily="18" charset="0"/>
                        <a:ea typeface="Cambria" pitchFamily="18" charset="0"/>
                      </a:endParaRPr>
                    </a:p>
                    <a:p>
                      <a:pPr algn="l"/>
                      <a:r>
                        <a:rPr lang="en-US" sz="1600" b="1" dirty="0" err="1" smtClean="0">
                          <a:latin typeface="Cambria" pitchFamily="18" charset="0"/>
                          <a:ea typeface="Cambria" pitchFamily="18" charset="0"/>
                        </a:rPr>
                        <a:t>transmite</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riscul</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pierderile</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sunt</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mult</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mai</a:t>
                      </a:r>
                      <a:r>
                        <a:rPr lang="ro-RO" sz="1600" b="1" baseline="0" dirty="0" smtClean="0">
                          <a:latin typeface="Cambria" pitchFamily="18" charset="0"/>
                          <a:ea typeface="Cambria" pitchFamily="18" charset="0"/>
                        </a:rPr>
                        <a:t> </a:t>
                      </a:r>
                      <a:r>
                        <a:rPr lang="en-US" sz="1600" b="1" dirty="0" err="1" smtClean="0">
                          <a:latin typeface="Cambria" pitchFamily="18" charset="0"/>
                          <a:ea typeface="Cambria" pitchFamily="18" charset="0"/>
                        </a:rPr>
                        <a:t>considerabile</a:t>
                      </a:r>
                      <a:r>
                        <a:rPr lang="en-US" sz="1600" b="1" dirty="0" smtClean="0">
                          <a:latin typeface="Cambria" pitchFamily="18" charset="0"/>
                          <a:ea typeface="Cambria" pitchFamily="18" charset="0"/>
                        </a:rPr>
                        <a:t>)</a:t>
                      </a:r>
                      <a:r>
                        <a:rPr lang="ro-RO" sz="1600" b="1" dirty="0" smtClean="0">
                          <a:latin typeface="Cambria" pitchFamily="18" charset="0"/>
                          <a:ea typeface="Cambria" pitchFamily="18" charset="0"/>
                        </a:rPr>
                        <a:t>.</a:t>
                      </a:r>
                      <a:endParaRPr lang="en-US" sz="1600" b="1" dirty="0">
                        <a:latin typeface="Cambria" pitchFamily="18" charset="0"/>
                        <a:ea typeface="Cambria" pitchFamily="18" charset="0"/>
                      </a:endParaRPr>
                    </a:p>
                  </a:txBody>
                  <a:tcPr anchor="ctr"/>
                </a:tc>
                <a:extLst>
                  <a:ext uri="{0D108BD9-81ED-4DB2-BD59-A6C34878D82A}">
                    <a16:rowId xmlns:a16="http://schemas.microsoft.com/office/drawing/2014/main" xmlns="" val="10002"/>
                  </a:ext>
                </a:extLst>
              </a:tr>
              <a:tr h="957962">
                <a:tc>
                  <a:txBody>
                    <a:bodyPr/>
                    <a:lstStyle/>
                    <a:p>
                      <a:pPr algn="l"/>
                      <a:r>
                        <a:rPr lang="en-US" sz="1600" b="1" dirty="0" err="1" smtClean="0">
                          <a:latin typeface="Cambria" pitchFamily="18" charset="0"/>
                          <a:ea typeface="Cambria" pitchFamily="18" charset="0"/>
                        </a:rPr>
                        <a:t>Alte</a:t>
                      </a:r>
                      <a:r>
                        <a:rPr lang="en-US" sz="1600" b="1" dirty="0" smtClean="0">
                          <a:latin typeface="Cambria" pitchFamily="18" charset="0"/>
                          <a:ea typeface="Cambria" pitchFamily="18" charset="0"/>
                        </a:rPr>
                        <a:t> </a:t>
                      </a:r>
                      <a:r>
                        <a:rPr lang="en-US" sz="1600" b="1" dirty="0" err="1" smtClean="0">
                          <a:latin typeface="Cambria" pitchFamily="18" charset="0"/>
                          <a:ea typeface="Cambria" pitchFamily="18" charset="0"/>
                        </a:rPr>
                        <a:t>tipuri</a:t>
                      </a:r>
                      <a:r>
                        <a:rPr lang="en-US" sz="1600" b="1" dirty="0" smtClean="0">
                          <a:latin typeface="Cambria" pitchFamily="18" charset="0"/>
                          <a:ea typeface="Cambria" pitchFamily="18" charset="0"/>
                        </a:rPr>
                        <a:t> de </a:t>
                      </a:r>
                      <a:r>
                        <a:rPr lang="en-US" sz="1600" b="1" dirty="0" err="1" smtClean="0">
                          <a:latin typeface="Cambria" pitchFamily="18" charset="0"/>
                          <a:ea typeface="Cambria" pitchFamily="18" charset="0"/>
                        </a:rPr>
                        <a:t>risc</a:t>
                      </a:r>
                      <a:r>
                        <a:rPr lang="en-US" sz="1600" b="1" dirty="0" smtClean="0">
                          <a:latin typeface="Cambria" pitchFamily="18" charset="0"/>
                          <a:ea typeface="Cambria" pitchFamily="18" charset="0"/>
                        </a:rPr>
                        <a:t>:</a:t>
                      </a:r>
                      <a:r>
                        <a:rPr lang="en-US" sz="1600" b="1" baseline="0" dirty="0" smtClean="0">
                          <a:latin typeface="Cambria" pitchFamily="18" charset="0"/>
                          <a:ea typeface="Cambria" pitchFamily="18" charset="0"/>
                        </a:rPr>
                        <a:t> </a:t>
                      </a:r>
                      <a:r>
                        <a:rPr lang="en-US" sz="1600" b="1" i="1" baseline="0" dirty="0" smtClean="0">
                          <a:latin typeface="Cambria" pitchFamily="18" charset="0"/>
                          <a:ea typeface="Cambria" pitchFamily="18" charset="0"/>
                        </a:rPr>
                        <a:t>accidental</a:t>
                      </a:r>
                      <a:r>
                        <a:rPr lang="en-US" sz="1600" b="1" baseline="0" dirty="0" smtClean="0">
                          <a:latin typeface="Cambria" pitchFamily="18" charset="0"/>
                          <a:ea typeface="Cambria" pitchFamily="18" charset="0"/>
                        </a:rPr>
                        <a:t> (</a:t>
                      </a:r>
                      <a:r>
                        <a:rPr lang="en-US" sz="1600" b="1" baseline="0" dirty="0" err="1" smtClean="0">
                          <a:latin typeface="Cambria" pitchFamily="18" charset="0"/>
                          <a:ea typeface="Cambria" pitchFamily="18" charset="0"/>
                        </a:rPr>
                        <a:t>este</a:t>
                      </a:r>
                      <a:r>
                        <a:rPr lang="en-US" sz="1600" b="1" baseline="0" dirty="0" smtClean="0">
                          <a:latin typeface="Cambria" pitchFamily="18" charset="0"/>
                          <a:ea typeface="Cambria" pitchFamily="18" charset="0"/>
                        </a:rPr>
                        <a:t> </a:t>
                      </a:r>
                      <a:r>
                        <a:rPr lang="en-US" sz="1600" b="1" baseline="0" dirty="0" err="1" smtClean="0">
                          <a:latin typeface="Cambria" pitchFamily="18" charset="0"/>
                          <a:ea typeface="Cambria" pitchFamily="18" charset="0"/>
                        </a:rPr>
                        <a:t>determinat</a:t>
                      </a:r>
                      <a:r>
                        <a:rPr lang="en-US" sz="1600" b="1" baseline="0" dirty="0" smtClean="0">
                          <a:latin typeface="Cambria" pitchFamily="18" charset="0"/>
                          <a:ea typeface="Cambria" pitchFamily="18" charset="0"/>
                        </a:rPr>
                        <a:t> de </a:t>
                      </a:r>
                      <a:r>
                        <a:rPr lang="en-US" sz="1600" b="1" baseline="0" dirty="0" err="1" smtClean="0">
                          <a:latin typeface="Cambria" pitchFamily="18" charset="0"/>
                          <a:ea typeface="Cambria" pitchFamily="18" charset="0"/>
                        </a:rPr>
                        <a:t>calamit</a:t>
                      </a:r>
                      <a:r>
                        <a:rPr lang="ro-RO" sz="1600" b="1" baseline="0" dirty="0" smtClean="0">
                          <a:latin typeface="Cambria" pitchFamily="18" charset="0"/>
                          <a:ea typeface="Cambria" pitchFamily="18" charset="0"/>
                        </a:rPr>
                        <a:t>ăț</a:t>
                      </a:r>
                      <a:r>
                        <a:rPr lang="en-US" sz="1600" b="1" baseline="0" dirty="0" err="1" smtClean="0">
                          <a:latin typeface="Cambria" pitchFamily="18" charset="0"/>
                          <a:ea typeface="Cambria" pitchFamily="18" charset="0"/>
                        </a:rPr>
                        <a:t>i</a:t>
                      </a:r>
                      <a:r>
                        <a:rPr lang="en-US" sz="1600" b="1" baseline="0" dirty="0" smtClean="0">
                          <a:latin typeface="Cambria" pitchFamily="18" charset="0"/>
                          <a:ea typeface="Cambria" pitchFamily="18" charset="0"/>
                        </a:rPr>
                        <a:t> natural</a:t>
                      </a:r>
                      <a:r>
                        <a:rPr lang="ro-RO" sz="1600" b="1" baseline="0" dirty="0" smtClean="0">
                          <a:latin typeface="Cambria" pitchFamily="18" charset="0"/>
                          <a:ea typeface="Cambria" pitchFamily="18" charset="0"/>
                        </a:rPr>
                        <a:t>e</a:t>
                      </a:r>
                      <a:r>
                        <a:rPr lang="en-US" sz="1600" b="1" baseline="0" dirty="0" smtClean="0">
                          <a:latin typeface="Cambria" pitchFamily="18" charset="0"/>
                          <a:ea typeface="Cambria" pitchFamily="18" charset="0"/>
                        </a:rPr>
                        <a:t> </a:t>
                      </a:r>
                      <a:r>
                        <a:rPr lang="en-US" sz="1600" b="1" baseline="0" dirty="0" err="1" smtClean="0">
                          <a:latin typeface="Cambria" pitchFamily="18" charset="0"/>
                          <a:ea typeface="Cambria" pitchFamily="18" charset="0"/>
                        </a:rPr>
                        <a:t>sau</a:t>
                      </a:r>
                      <a:r>
                        <a:rPr lang="en-US" sz="1600" b="1" baseline="0" dirty="0" smtClean="0">
                          <a:latin typeface="Cambria" pitchFamily="18" charset="0"/>
                          <a:ea typeface="Cambria" pitchFamily="18" charset="0"/>
                        </a:rPr>
                        <a:t> </a:t>
                      </a:r>
                      <a:r>
                        <a:rPr lang="en-US" sz="1600" b="1" baseline="0" dirty="0" err="1" smtClean="0">
                          <a:latin typeface="Cambria" pitchFamily="18" charset="0"/>
                          <a:ea typeface="Cambria" pitchFamily="18" charset="0"/>
                        </a:rPr>
                        <a:t>alte</a:t>
                      </a:r>
                      <a:r>
                        <a:rPr lang="en-US" sz="1600" b="1" baseline="0" dirty="0" smtClean="0">
                          <a:latin typeface="Cambria" pitchFamily="18" charset="0"/>
                          <a:ea typeface="Cambria" pitchFamily="18" charset="0"/>
                        </a:rPr>
                        <a:t> </a:t>
                      </a:r>
                      <a:r>
                        <a:rPr lang="en-US" sz="1600" b="1" baseline="0" dirty="0" err="1" smtClean="0">
                          <a:latin typeface="Cambria" pitchFamily="18" charset="0"/>
                          <a:ea typeface="Cambria" pitchFamily="18" charset="0"/>
                        </a:rPr>
                        <a:t>cau</a:t>
                      </a:r>
                      <a:r>
                        <a:rPr lang="ro-RO" sz="1600" b="1" baseline="0" dirty="0" smtClean="0">
                          <a:latin typeface="Cambria" pitchFamily="18" charset="0"/>
                          <a:ea typeface="Cambria" pitchFamily="18" charset="0"/>
                        </a:rPr>
                        <a:t>z</a:t>
                      </a:r>
                      <a:r>
                        <a:rPr lang="en-US" sz="1600" b="1" baseline="0" dirty="0" smtClean="0">
                          <a:latin typeface="Cambria" pitchFamily="18" charset="0"/>
                          <a:ea typeface="Cambria" pitchFamily="18" charset="0"/>
                        </a:rPr>
                        <a:t>e de for</a:t>
                      </a:r>
                      <a:r>
                        <a:rPr lang="ro-RO" sz="1600" b="1" baseline="0" dirty="0" smtClean="0">
                          <a:latin typeface="Cambria" pitchFamily="18" charset="0"/>
                          <a:ea typeface="Cambria" pitchFamily="18" charset="0"/>
                        </a:rPr>
                        <a:t>ță</a:t>
                      </a:r>
                      <a:r>
                        <a:rPr lang="en-US" sz="1600" b="1" baseline="0" dirty="0" smtClean="0">
                          <a:latin typeface="Cambria" pitchFamily="18" charset="0"/>
                          <a:ea typeface="Cambria" pitchFamily="18" charset="0"/>
                        </a:rPr>
                        <a:t> </a:t>
                      </a:r>
                      <a:r>
                        <a:rPr lang="en-US" sz="1600" b="1" baseline="0" dirty="0" err="1" smtClean="0">
                          <a:latin typeface="Cambria" pitchFamily="18" charset="0"/>
                          <a:ea typeface="Cambria" pitchFamily="18" charset="0"/>
                        </a:rPr>
                        <a:t>majora</a:t>
                      </a:r>
                      <a:r>
                        <a:rPr lang="en-US" sz="1600" b="1" baseline="0" dirty="0" smtClean="0">
                          <a:latin typeface="Cambria" pitchFamily="18" charset="0"/>
                          <a:ea typeface="Cambria" pitchFamily="18" charset="0"/>
                        </a:rPr>
                        <a:t>); </a:t>
                      </a:r>
                      <a:r>
                        <a:rPr lang="en-US" sz="1600" b="1" i="1" baseline="0" dirty="0" smtClean="0">
                          <a:latin typeface="Cambria" pitchFamily="18" charset="0"/>
                          <a:ea typeface="Cambria" pitchFamily="18" charset="0"/>
                        </a:rPr>
                        <a:t>politic </a:t>
                      </a:r>
                      <a:r>
                        <a:rPr lang="en-US" sz="1600" b="1" i="1" baseline="0" dirty="0" err="1" smtClean="0">
                          <a:latin typeface="Cambria" pitchFamily="18" charset="0"/>
                          <a:ea typeface="Cambria" pitchFamily="18" charset="0"/>
                        </a:rPr>
                        <a:t>si</a:t>
                      </a:r>
                      <a:r>
                        <a:rPr lang="en-US" sz="1600" b="1" i="1" baseline="0" dirty="0" smtClean="0">
                          <a:latin typeface="Cambria" pitchFamily="18" charset="0"/>
                          <a:ea typeface="Cambria" pitchFamily="18" charset="0"/>
                        </a:rPr>
                        <a:t> </a:t>
                      </a:r>
                      <a:r>
                        <a:rPr lang="en-US" sz="1600" b="1" i="1" baseline="0" dirty="0" err="1" smtClean="0">
                          <a:latin typeface="Cambria" pitchFamily="18" charset="0"/>
                          <a:ea typeface="Cambria" pitchFamily="18" charset="0"/>
                        </a:rPr>
                        <a:t>administrativ</a:t>
                      </a:r>
                      <a:r>
                        <a:rPr lang="en-US" sz="1600" b="1" i="1" baseline="0" dirty="0" smtClean="0">
                          <a:latin typeface="Cambria" pitchFamily="18" charset="0"/>
                          <a:ea typeface="Cambria" pitchFamily="18" charset="0"/>
                        </a:rPr>
                        <a:t>.</a:t>
                      </a:r>
                    </a:p>
                    <a:p>
                      <a:pPr algn="l"/>
                      <a:endParaRPr lang="en-US" sz="1600" b="1" dirty="0">
                        <a:latin typeface="Cambria" pitchFamily="18" charset="0"/>
                        <a:ea typeface="Cambria" pitchFamily="18" charset="0"/>
                      </a:endParaRPr>
                    </a:p>
                  </a:txBody>
                  <a:tcPr anchor="ctr"/>
                </a:tc>
                <a:tc>
                  <a:txBody>
                    <a:bodyPr/>
                    <a:lstStyle/>
                    <a:p>
                      <a:pPr algn="ctr"/>
                      <a:r>
                        <a:rPr lang="en-US" sz="1600" b="1" dirty="0" err="1" smtClean="0">
                          <a:latin typeface="Cambria" pitchFamily="18" charset="0"/>
                          <a:ea typeface="Cambria" pitchFamily="18" charset="0"/>
                        </a:rPr>
                        <a:t>Mic</a:t>
                      </a:r>
                      <a:r>
                        <a:rPr lang="ro-RO" sz="1600" b="1" dirty="0" smtClean="0">
                          <a:latin typeface="Cambria" pitchFamily="18" charset="0"/>
                          <a:ea typeface="Cambria" pitchFamily="18" charset="0"/>
                        </a:rPr>
                        <a:t>ă</a:t>
                      </a:r>
                      <a:endParaRPr lang="en-US" sz="1600" b="1" dirty="0">
                        <a:latin typeface="Cambria" pitchFamily="18" charset="0"/>
                        <a:ea typeface="Cambria" pitchFamily="18" charset="0"/>
                      </a:endParaRPr>
                    </a:p>
                  </a:txBody>
                  <a:tcPr anchor="ctr"/>
                </a:tc>
                <a:tc>
                  <a:txBody>
                    <a:bodyPr/>
                    <a:lstStyle/>
                    <a:p>
                      <a:pPr algn="ctr"/>
                      <a:r>
                        <a:rPr lang="ro-RO" sz="1600" b="1" dirty="0" smtClean="0">
                          <a:latin typeface="Cambria" pitchFamily="18" charset="0"/>
                          <a:ea typeface="Cambria" pitchFamily="18" charset="0"/>
                        </a:rPr>
                        <a:t>Mare</a:t>
                      </a:r>
                      <a:endParaRPr lang="en-US" sz="1600" b="1" dirty="0">
                        <a:latin typeface="Cambria" pitchFamily="18" charset="0"/>
                        <a:ea typeface="Cambria" pitchFamily="18" charset="0"/>
                      </a:endParaRPr>
                    </a:p>
                  </a:txBody>
                  <a:tcPr anchor="ctr"/>
                </a:tc>
                <a:tc>
                  <a:txBody>
                    <a:bodyPr/>
                    <a:lstStyle/>
                    <a:p>
                      <a:pPr algn="ctr"/>
                      <a:r>
                        <a:rPr lang="ro-RO" sz="1600" b="1" dirty="0" smtClean="0">
                          <a:latin typeface="Cambria" pitchFamily="18" charset="0"/>
                          <a:ea typeface="Cambria" pitchFamily="18" charset="0"/>
                        </a:rPr>
                        <a:t>Asiguratorul</a:t>
                      </a:r>
                      <a:endParaRPr lang="en-US" sz="1600" b="1" dirty="0">
                        <a:latin typeface="Cambria" pitchFamily="18" charset="0"/>
                        <a:ea typeface="Cambria" pitchFamily="18" charset="0"/>
                      </a:endParaRPr>
                    </a:p>
                  </a:txBody>
                  <a:tcPr anchor="ctr"/>
                </a:tc>
                <a:tc>
                  <a:txBody>
                    <a:bodyPr/>
                    <a:lstStyle/>
                    <a:p>
                      <a:pPr algn="l"/>
                      <a:r>
                        <a:rPr lang="ro-RO" sz="1600" b="1" dirty="0" smtClean="0">
                          <a:latin typeface="Cambria" pitchFamily="18" charset="0"/>
                          <a:ea typeface="Cambria" pitchFamily="18" charset="0"/>
                        </a:rPr>
                        <a:t>La fața</a:t>
                      </a:r>
                      <a:r>
                        <a:rPr lang="ro-RO" sz="1600" b="1" baseline="0" dirty="0" smtClean="0">
                          <a:latin typeface="Cambria" pitchFamily="18" charset="0"/>
                          <a:ea typeface="Cambria" pitchFamily="18" charset="0"/>
                        </a:rPr>
                        <a:t> locului</a:t>
                      </a:r>
                      <a:endParaRPr lang="en-US" sz="1600" b="1" dirty="0">
                        <a:latin typeface="Cambria" pitchFamily="18" charset="0"/>
                        <a:ea typeface="Cambria" pitchFamily="18" charset="0"/>
                      </a:endParaRPr>
                    </a:p>
                  </a:txBody>
                  <a:tcPr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4091845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6000" b="1" dirty="0" smtClean="0">
                <a:latin typeface="Cambria" pitchFamily="18" charset="0"/>
                <a:ea typeface="Cambria" pitchFamily="18" charset="0"/>
              </a:rPr>
              <a:t>INAUGURAREA!</a:t>
            </a:r>
            <a:endParaRPr lang="en-US" sz="6000" b="1" dirty="0">
              <a:latin typeface="Cambria" pitchFamily="18" charset="0"/>
              <a:ea typeface="Cambria"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03096" y="1825625"/>
            <a:ext cx="5385807" cy="4351338"/>
          </a:xfrm>
        </p:spPr>
      </p:pic>
    </p:spTree>
    <p:extLst>
      <p:ext uri="{BB962C8B-B14F-4D97-AF65-F5344CB8AC3E}">
        <p14:creationId xmlns:p14="http://schemas.microsoft.com/office/powerpoint/2010/main" val="1469763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02134"/>
            <a:ext cx="11658600" cy="5693866"/>
          </a:xfrm>
          <a:prstGeom prst="rect">
            <a:avLst/>
          </a:prstGeom>
          <a:noFill/>
        </p:spPr>
        <p:txBody>
          <a:bodyPr wrap="square" rtlCol="0">
            <a:spAutoFit/>
          </a:bodyPr>
          <a:lstStyle/>
          <a:p>
            <a:r>
              <a:rPr lang="en-US" sz="2800" dirty="0" smtClean="0">
                <a:solidFill>
                  <a:srgbClr val="FF0000"/>
                </a:solidFill>
                <a:latin typeface="Constantia" panose="02030602050306030303" pitchFamily="18" charset="0"/>
              </a:rPr>
              <a:t>1) </a:t>
            </a:r>
            <a:r>
              <a:rPr lang="ro-RO" sz="2800" dirty="0" smtClean="0">
                <a:solidFill>
                  <a:srgbClr val="FF0000"/>
                </a:solidFill>
                <a:latin typeface="Constantia" panose="02030602050306030303" pitchFamily="18" charset="0"/>
              </a:rPr>
              <a:t>Identitatea societății comerciale</a:t>
            </a:r>
          </a:p>
          <a:p>
            <a:endParaRPr lang="ro-RO" sz="2800" dirty="0" smtClean="0">
              <a:solidFill>
                <a:srgbClr val="FF0000"/>
              </a:solidFill>
              <a:latin typeface="Constantia" panose="02030602050306030303" pitchFamily="18" charset="0"/>
            </a:endParaRPr>
          </a:p>
          <a:p>
            <a:r>
              <a:rPr lang="ro-RO" sz="2800" dirty="0" smtClean="0">
                <a:solidFill>
                  <a:schemeClr val="tx1">
                    <a:lumMod val="50000"/>
                  </a:schemeClr>
                </a:solidFill>
                <a:latin typeface="Constantia" panose="02030602050306030303" pitchFamily="18" charset="0"/>
              </a:rPr>
              <a:t>Nume:</a:t>
            </a:r>
            <a:r>
              <a:rPr lang="ro-RO" sz="2800" dirty="0">
                <a:solidFill>
                  <a:schemeClr val="tx1">
                    <a:lumMod val="50000"/>
                  </a:schemeClr>
                </a:solidFill>
                <a:latin typeface="Constantia" panose="02030602050306030303" pitchFamily="18" charset="0"/>
              </a:rPr>
              <a:t> </a:t>
            </a:r>
            <a:r>
              <a:rPr lang="ro-RO" sz="2800" dirty="0" smtClean="0">
                <a:solidFill>
                  <a:srgbClr val="0070C0"/>
                </a:solidFill>
                <a:latin typeface="Constantia" panose="02030602050306030303" pitchFamily="18" charset="0"/>
              </a:rPr>
              <a:t>SC </a:t>
            </a:r>
            <a:r>
              <a:rPr lang="ro-RO" sz="2800" dirty="0">
                <a:solidFill>
                  <a:srgbClr val="0070C0"/>
                </a:solidFill>
                <a:latin typeface="Constantia" panose="02030602050306030303" pitchFamily="18" charset="0"/>
              </a:rPr>
              <a:t>Food.Int SRL </a:t>
            </a:r>
            <a:r>
              <a:rPr lang="ro-RO" sz="2800" dirty="0" smtClean="0">
                <a:solidFill>
                  <a:schemeClr val="tx1">
                    <a:lumMod val="50000"/>
                  </a:schemeClr>
                </a:solidFill>
                <a:latin typeface="Constantia" panose="02030602050306030303" pitchFamily="18" charset="0"/>
              </a:rPr>
              <a:t>			Logo</a:t>
            </a:r>
            <a:r>
              <a:rPr lang="ro-RO" sz="2800" dirty="0">
                <a:solidFill>
                  <a:schemeClr val="tx1">
                    <a:lumMod val="50000"/>
                  </a:schemeClr>
                </a:solidFill>
                <a:latin typeface="Constantia" panose="02030602050306030303" pitchFamily="18" charset="0"/>
              </a:rPr>
              <a:t>: </a:t>
            </a:r>
            <a:endParaRPr lang="ro-RO" sz="2800" dirty="0" smtClean="0">
              <a:solidFill>
                <a:schemeClr val="tx1">
                  <a:lumMod val="50000"/>
                </a:schemeClr>
              </a:solidFill>
              <a:latin typeface="Constantia" panose="02030602050306030303" pitchFamily="18" charset="0"/>
            </a:endParaRPr>
          </a:p>
          <a:p>
            <a:endParaRPr lang="ro-RO" sz="2800" dirty="0" smtClean="0">
              <a:solidFill>
                <a:schemeClr val="tx1">
                  <a:lumMod val="50000"/>
                </a:schemeClr>
              </a:solidFill>
              <a:latin typeface="Constantia" panose="02030602050306030303" pitchFamily="18" charset="0"/>
            </a:endParaRPr>
          </a:p>
          <a:p>
            <a:r>
              <a:rPr lang="ro-RO" sz="2800" dirty="0" smtClean="0">
                <a:solidFill>
                  <a:schemeClr val="tx1">
                    <a:lumMod val="50000"/>
                  </a:schemeClr>
                </a:solidFill>
                <a:latin typeface="Constantia" panose="02030602050306030303" pitchFamily="18" charset="0"/>
              </a:rPr>
              <a:t>Adresa, telefon, e-mail:</a:t>
            </a:r>
          </a:p>
          <a:p>
            <a:r>
              <a:rPr lang="ro-RO" sz="2800" dirty="0" smtClean="0">
                <a:solidFill>
                  <a:srgbClr val="0070C0"/>
                </a:solidFill>
                <a:latin typeface="Constantia" panose="02030602050306030303" pitchFamily="18" charset="0"/>
              </a:rPr>
              <a:t>+40 728 490 996</a:t>
            </a:r>
          </a:p>
          <a:p>
            <a:r>
              <a:rPr lang="ro-RO" sz="2800" dirty="0" smtClean="0">
                <a:solidFill>
                  <a:srgbClr val="0070C0"/>
                </a:solidFill>
                <a:latin typeface="Constantia" panose="02030602050306030303" pitchFamily="18" charset="0"/>
              </a:rPr>
              <a:t>+40 </a:t>
            </a:r>
            <a:r>
              <a:rPr lang="ro-RO" sz="2800" dirty="0">
                <a:solidFill>
                  <a:srgbClr val="0070C0"/>
                </a:solidFill>
                <a:latin typeface="Constantia" panose="02030602050306030303" pitchFamily="18" charset="0"/>
              </a:rPr>
              <a:t>741 454 493</a:t>
            </a:r>
            <a:endParaRPr lang="ro-RO" sz="2800" dirty="0" smtClean="0">
              <a:solidFill>
                <a:srgbClr val="0070C0"/>
              </a:solidFill>
              <a:latin typeface="Constantia" panose="02030602050306030303" pitchFamily="18" charset="0"/>
            </a:endParaRPr>
          </a:p>
          <a:p>
            <a:r>
              <a:rPr lang="ro-RO" sz="2800" dirty="0" smtClean="0">
                <a:solidFill>
                  <a:srgbClr val="0070C0"/>
                </a:solidFill>
                <a:latin typeface="Constantia" panose="02030602050306030303" pitchFamily="18" charset="0"/>
              </a:rPr>
              <a:t>food.int@yahoo.com</a:t>
            </a:r>
          </a:p>
          <a:p>
            <a:r>
              <a:rPr lang="ro-RO" sz="2800" dirty="0" smtClean="0">
                <a:solidFill>
                  <a:schemeClr val="tx1">
                    <a:lumMod val="50000"/>
                  </a:schemeClr>
                </a:solidFill>
                <a:latin typeface="Constantia" panose="02030602050306030303" pitchFamily="18" charset="0"/>
              </a:rPr>
              <a:t>Obiectul de activitate:</a:t>
            </a:r>
          </a:p>
          <a:p>
            <a:r>
              <a:rPr lang="ro-RO" sz="2800" dirty="0" smtClean="0">
                <a:solidFill>
                  <a:srgbClr val="0070C0"/>
                </a:solidFill>
                <a:latin typeface="Constantia" panose="02030602050306030303" pitchFamily="18" charset="0"/>
              </a:rPr>
              <a:t>Comercializarea produselor alimentare provenite din străinătate	</a:t>
            </a:r>
            <a:r>
              <a:rPr lang="ro-RO" sz="2800" dirty="0" smtClean="0">
                <a:solidFill>
                  <a:schemeClr val="tx1">
                    <a:lumMod val="50000"/>
                  </a:schemeClr>
                </a:solidFill>
                <a:latin typeface="Constantia" panose="02030602050306030303" pitchFamily="18" charset="0"/>
              </a:rPr>
              <a:t>			</a:t>
            </a:r>
            <a:endParaRPr lang="ro-RO" sz="2800" dirty="0">
              <a:solidFill>
                <a:schemeClr val="tx1">
                  <a:lumMod val="50000"/>
                </a:schemeClr>
              </a:solidFill>
              <a:latin typeface="Constantia" panose="02030602050306030303" pitchFamily="18" charset="0"/>
            </a:endParaRPr>
          </a:p>
          <a:p>
            <a:r>
              <a:rPr lang="ro-RO" sz="2800" dirty="0" smtClean="0">
                <a:solidFill>
                  <a:schemeClr val="tx1">
                    <a:lumMod val="50000"/>
                  </a:schemeClr>
                </a:solidFill>
                <a:latin typeface="Constantia" panose="02030602050306030303" pitchFamily="18" charset="0"/>
              </a:rPr>
              <a:t>Slogan: </a:t>
            </a:r>
            <a:r>
              <a:rPr lang="ro-RO" sz="2800" dirty="0" smtClean="0">
                <a:solidFill>
                  <a:srgbClr val="0070C0"/>
                </a:solidFill>
                <a:latin typeface="Constantia" panose="02030602050306030303" pitchFamily="18" charset="0"/>
              </a:rPr>
              <a:t>De peste graniță. Pentru TINE</a:t>
            </a:r>
          </a:p>
          <a:p>
            <a:endParaRPr lang="ro-RO" sz="2800" dirty="0" smtClean="0">
              <a:solidFill>
                <a:schemeClr val="tx1">
                  <a:lumMod val="50000"/>
                </a:schemeClr>
              </a:solidFill>
              <a:latin typeface="Constantia" panose="02030602050306030303"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200" y="533400"/>
            <a:ext cx="3395370" cy="2743200"/>
          </a:xfrm>
          <a:prstGeom prst="rect">
            <a:avLst/>
          </a:prstGeom>
        </p:spPr>
      </p:pic>
    </p:spTree>
    <p:extLst>
      <p:ext uri="{BB962C8B-B14F-4D97-AF65-F5344CB8AC3E}">
        <p14:creationId xmlns:p14="http://schemas.microsoft.com/office/powerpoint/2010/main" val="3674398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685800"/>
            <a:ext cx="11277600" cy="4616648"/>
          </a:xfrm>
          <a:prstGeom prst="rect">
            <a:avLst/>
          </a:prstGeom>
          <a:noFill/>
        </p:spPr>
        <p:txBody>
          <a:bodyPr wrap="square" rtlCol="0">
            <a:spAutoFit/>
          </a:bodyPr>
          <a:lstStyle/>
          <a:p>
            <a:pPr>
              <a:lnSpc>
                <a:spcPct val="150000"/>
              </a:lnSpc>
            </a:pPr>
            <a:r>
              <a:rPr lang="ro-RO" sz="2800" dirty="0" smtClean="0">
                <a:solidFill>
                  <a:srgbClr val="FF0000"/>
                </a:solidFill>
                <a:latin typeface="Constantia" panose="02030602050306030303" pitchFamily="18" charset="0"/>
              </a:rPr>
              <a:t>2) </a:t>
            </a:r>
            <a:r>
              <a:rPr lang="en-US" sz="2800" dirty="0" err="1" smtClean="0">
                <a:solidFill>
                  <a:srgbClr val="FF0000"/>
                </a:solidFill>
                <a:latin typeface="Constantia" panose="02030602050306030303" pitchFamily="18" charset="0"/>
              </a:rPr>
              <a:t>Structura</a:t>
            </a:r>
            <a:r>
              <a:rPr lang="en-US" sz="2800" dirty="0" smtClean="0">
                <a:solidFill>
                  <a:srgbClr val="FF0000"/>
                </a:solidFill>
                <a:latin typeface="Constantia" panose="02030602050306030303" pitchFamily="18" charset="0"/>
              </a:rPr>
              <a:t> </a:t>
            </a:r>
            <a:r>
              <a:rPr lang="en-US" sz="2800" dirty="0" err="1" smtClean="0">
                <a:solidFill>
                  <a:srgbClr val="FF0000"/>
                </a:solidFill>
                <a:latin typeface="Constantia" panose="02030602050306030303" pitchFamily="18" charset="0"/>
              </a:rPr>
              <a:t>juridic</a:t>
            </a:r>
            <a:r>
              <a:rPr lang="ro-RO" sz="2800" dirty="0" smtClean="0">
                <a:solidFill>
                  <a:srgbClr val="FF0000"/>
                </a:solidFill>
                <a:latin typeface="Constantia" panose="02030602050306030303" pitchFamily="18" charset="0"/>
              </a:rPr>
              <a:t>ă a </a:t>
            </a:r>
            <a:r>
              <a:rPr lang="en-US" sz="2800" dirty="0" smtClean="0">
                <a:solidFill>
                  <a:srgbClr val="FF0000"/>
                </a:solidFill>
                <a:latin typeface="Constantia" panose="02030602050306030303" pitchFamily="18" charset="0"/>
              </a:rPr>
              <a:t>SC</a:t>
            </a:r>
            <a:endParaRPr lang="ro-RO" sz="2800" dirty="0">
              <a:solidFill>
                <a:schemeClr val="tx1">
                  <a:lumMod val="50000"/>
                </a:schemeClr>
              </a:solidFill>
              <a:latin typeface="Constantia" panose="02030602050306030303" pitchFamily="18" charset="0"/>
            </a:endParaRPr>
          </a:p>
          <a:p>
            <a:pPr>
              <a:lnSpc>
                <a:spcPct val="150000"/>
              </a:lnSpc>
            </a:pPr>
            <a:r>
              <a:rPr lang="ro-RO" sz="2800" dirty="0" smtClean="0">
                <a:solidFill>
                  <a:srgbClr val="0070C0"/>
                </a:solidFill>
                <a:latin typeface="Constantia" panose="02030602050306030303" pitchFamily="18" charset="0"/>
              </a:rPr>
              <a:t>S.C. Food.Int S.R.L. </a:t>
            </a:r>
            <a:r>
              <a:rPr lang="ro-RO" sz="2800" dirty="0" smtClean="0">
                <a:solidFill>
                  <a:schemeClr val="tx1">
                    <a:lumMod val="50000"/>
                  </a:schemeClr>
                </a:solidFill>
                <a:latin typeface="Constantia" panose="02030602050306030303" pitchFamily="18" charset="0"/>
              </a:rPr>
              <a:t>este înființată în anul 2020, în conformitate cu prevederile </a:t>
            </a:r>
            <a:r>
              <a:rPr lang="ro-RO" sz="2800" dirty="0" smtClean="0">
                <a:solidFill>
                  <a:srgbClr val="0070C0"/>
                </a:solidFill>
                <a:latin typeface="Constantia" panose="02030602050306030303" pitchFamily="18" charset="0"/>
              </a:rPr>
              <a:t>legii nr. 31/1990 </a:t>
            </a:r>
            <a:r>
              <a:rPr lang="ro-RO" sz="2800" dirty="0" smtClean="0">
                <a:solidFill>
                  <a:schemeClr val="tx1">
                    <a:lumMod val="50000"/>
                  </a:schemeClr>
                </a:solidFill>
                <a:latin typeface="Constantia" panose="02030602050306030303" pitchFamily="18" charset="0"/>
              </a:rPr>
              <a:t>privind societățile comerciale. </a:t>
            </a:r>
          </a:p>
          <a:p>
            <a:pPr>
              <a:lnSpc>
                <a:spcPct val="150000"/>
              </a:lnSpc>
            </a:pPr>
            <a:endParaRPr lang="ro-RO" sz="2800" dirty="0">
              <a:solidFill>
                <a:schemeClr val="tx1">
                  <a:lumMod val="50000"/>
                </a:schemeClr>
              </a:solidFill>
              <a:latin typeface="Constantia" panose="02030602050306030303" pitchFamily="18" charset="0"/>
            </a:endParaRPr>
          </a:p>
          <a:p>
            <a:pPr>
              <a:lnSpc>
                <a:spcPct val="150000"/>
              </a:lnSpc>
            </a:pPr>
            <a:r>
              <a:rPr lang="ro-RO" sz="2800" dirty="0" smtClean="0">
                <a:solidFill>
                  <a:schemeClr val="tx1">
                    <a:lumMod val="50000"/>
                  </a:schemeClr>
                </a:solidFill>
                <a:latin typeface="Constantia" panose="02030602050306030303" pitchFamily="18" charset="0"/>
              </a:rPr>
              <a:t>Societatea este persoană juridică română, constituită în forma societății cu răspundere limitată.</a:t>
            </a:r>
          </a:p>
          <a:p>
            <a:pPr>
              <a:lnSpc>
                <a:spcPct val="150000"/>
              </a:lnSpc>
            </a:pPr>
            <a:endParaRPr lang="en-US" sz="2800" dirty="0">
              <a:solidFill>
                <a:schemeClr val="tx1">
                  <a:lumMod val="50000"/>
                </a:schemeClr>
              </a:solidFill>
              <a:latin typeface="Constantia" panose="02030602050306030303" pitchFamily="18" charset="0"/>
            </a:endParaRPr>
          </a:p>
        </p:txBody>
      </p:sp>
    </p:spTree>
    <p:extLst>
      <p:ext uri="{BB962C8B-B14F-4D97-AF65-F5344CB8AC3E}">
        <p14:creationId xmlns:p14="http://schemas.microsoft.com/office/powerpoint/2010/main" val="768939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49037"/>
            <a:ext cx="10107390" cy="719546"/>
          </a:xfrm>
          <a:solidFill>
            <a:schemeClr val="bg1"/>
          </a:solidFill>
        </p:spPr>
        <p:txBody>
          <a:bodyPr>
            <a:normAutofit fontScale="90000"/>
          </a:bodyPr>
          <a:lstStyle/>
          <a:p>
            <a:pPr algn="l">
              <a:lnSpc>
                <a:spcPct val="100000"/>
              </a:lnSpc>
            </a:pPr>
            <a:r>
              <a:rPr lang="ro-RO" sz="3600" dirty="0" smtClean="0">
                <a:solidFill>
                  <a:srgbClr val="FF0000"/>
                </a:solidFill>
                <a:latin typeface="Constantia" panose="02030602050306030303" pitchFamily="18" charset="0"/>
              </a:rPr>
              <a:t>3) Misiune, viziune, obiective</a:t>
            </a:r>
            <a:r>
              <a:rPr lang="ro-RO" dirty="0" smtClean="0">
                <a:latin typeface="Constantia" panose="02030602050306030303" pitchFamily="18" charset="0"/>
              </a:rPr>
              <a:t/>
            </a:r>
            <a:br>
              <a:rPr lang="ro-RO" dirty="0" smtClean="0">
                <a:latin typeface="Constantia" panose="02030602050306030303" pitchFamily="18" charset="0"/>
              </a:rPr>
            </a:br>
            <a:r>
              <a:rPr lang="ro-RO" dirty="0">
                <a:latin typeface="Constantia" panose="02030602050306030303" pitchFamily="18" charset="0"/>
              </a:rPr>
              <a:t/>
            </a:r>
            <a:br>
              <a:rPr lang="ro-RO" dirty="0">
                <a:latin typeface="Constantia" panose="02030602050306030303" pitchFamily="18" charset="0"/>
              </a:rPr>
            </a:br>
            <a:r>
              <a:rPr lang="ro-RO" sz="4000" dirty="0" smtClean="0">
                <a:latin typeface="Constantia" panose="02030602050306030303" pitchFamily="18" charset="0"/>
              </a:rPr>
              <a:t>Descrierea firmei/proiectului</a:t>
            </a:r>
            <a:endParaRPr lang="en-US" sz="4000" dirty="0">
              <a:latin typeface="Constantia" panose="02030602050306030303" pitchFamily="18" charset="0"/>
            </a:endParaRPr>
          </a:p>
        </p:txBody>
      </p:sp>
      <p:sp>
        <p:nvSpPr>
          <p:cNvPr id="4" name="TextBox 3"/>
          <p:cNvSpPr txBox="1"/>
          <p:nvPr/>
        </p:nvSpPr>
        <p:spPr>
          <a:xfrm>
            <a:off x="609600" y="2259874"/>
            <a:ext cx="11353800" cy="3323987"/>
          </a:xfrm>
          <a:prstGeom prst="rect">
            <a:avLst/>
          </a:prstGeom>
          <a:noFill/>
        </p:spPr>
        <p:txBody>
          <a:bodyPr wrap="square" rtlCol="0">
            <a:spAutoFit/>
          </a:bodyPr>
          <a:lstStyle/>
          <a:p>
            <a:pPr>
              <a:lnSpc>
                <a:spcPct val="150000"/>
              </a:lnSpc>
            </a:pPr>
            <a:r>
              <a:rPr lang="ro-RO" sz="2800" b="1" dirty="0" smtClean="0">
                <a:latin typeface="Constantia" panose="02030602050306030303" pitchFamily="18" charset="0"/>
              </a:rPr>
              <a:t>Un mod simplu de a reuni mai multe alimente tradiționale din Serbia, Ungaria, Germania, Franța, Peninsula Balcanică, Vestul Europei, și nu numai.</a:t>
            </a:r>
          </a:p>
          <a:p>
            <a:pPr>
              <a:lnSpc>
                <a:spcPct val="150000"/>
              </a:lnSpc>
            </a:pPr>
            <a:r>
              <a:rPr lang="ro-RO" sz="2800" b="1" dirty="0" smtClean="0">
                <a:latin typeface="Constantia" panose="02030602050306030303" pitchFamily="18" charset="0"/>
              </a:rPr>
              <a:t>Drept urmare, scopul nostru este de a uni piețele străine într-un magazin universal, cu preparate pe care unii le știu din copilărie</a:t>
            </a:r>
            <a:endParaRPr lang="en-US" sz="2800" b="1" dirty="0">
              <a:latin typeface="Constantia" panose="02030602050306030303" pitchFamily="18" charset="0"/>
            </a:endParaRPr>
          </a:p>
        </p:txBody>
      </p:sp>
    </p:spTree>
    <p:extLst>
      <p:ext uri="{BB962C8B-B14F-4D97-AF65-F5344CB8AC3E}">
        <p14:creationId xmlns:p14="http://schemas.microsoft.com/office/powerpoint/2010/main" val="3332817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9509760" cy="751840"/>
          </a:xfrm>
        </p:spPr>
        <p:txBody>
          <a:bodyPr>
            <a:normAutofit/>
          </a:bodyPr>
          <a:lstStyle/>
          <a:p>
            <a:pPr algn="ctr"/>
            <a:r>
              <a:rPr lang="ro-RO" dirty="0" smtClean="0">
                <a:latin typeface="Constantia" panose="02030602050306030303" pitchFamily="18" charset="0"/>
              </a:rPr>
              <a:t>Misiune. Viziune. Obiective. Strategia.</a:t>
            </a:r>
            <a:endParaRPr lang="en-US" dirty="0">
              <a:latin typeface="Constantia" panose="02030602050306030303" pitchFamily="18" charset="0"/>
            </a:endParaRPr>
          </a:p>
        </p:txBody>
      </p:sp>
      <p:sp>
        <p:nvSpPr>
          <p:cNvPr id="3" name="Content Placeholder 2"/>
          <p:cNvSpPr>
            <a:spLocks noGrp="1"/>
          </p:cNvSpPr>
          <p:nvPr>
            <p:ph sz="half" idx="1"/>
          </p:nvPr>
        </p:nvSpPr>
        <p:spPr>
          <a:xfrm>
            <a:off x="762000" y="1524000"/>
            <a:ext cx="4572000" cy="4123944"/>
          </a:xfrm>
        </p:spPr>
        <p:txBody>
          <a:bodyPr>
            <a:normAutofit fontScale="92500" lnSpcReduction="20000"/>
          </a:bodyPr>
          <a:lstStyle/>
          <a:p>
            <a:r>
              <a:rPr lang="ro-RO" sz="2800" dirty="0" smtClean="0">
                <a:solidFill>
                  <a:schemeClr val="tx1">
                    <a:lumMod val="50000"/>
                  </a:schemeClr>
                </a:solidFill>
                <a:latin typeface="Constantia" panose="02030602050306030303" pitchFamily="18" charset="0"/>
              </a:rPr>
              <a:t>Viziunea: </a:t>
            </a:r>
          </a:p>
          <a:p>
            <a:pPr marL="45720" indent="0">
              <a:buNone/>
            </a:pPr>
            <a:r>
              <a:rPr lang="ro-RO" sz="2800" dirty="0" smtClean="0">
                <a:solidFill>
                  <a:schemeClr val="tx1">
                    <a:lumMod val="50000"/>
                  </a:schemeClr>
                </a:solidFill>
                <a:latin typeface="Constantia" panose="02030602050306030303" pitchFamily="18" charset="0"/>
              </a:rPr>
              <a:t>Dezvoltarea pe plan național și apoi european a unui sistem de promovare a produselor tuturor regiunilor Europei și globului.</a:t>
            </a:r>
          </a:p>
          <a:p>
            <a:pPr marL="45720" indent="0">
              <a:buNone/>
            </a:pPr>
            <a:endParaRPr lang="ro-RO" sz="2800" dirty="0" smtClean="0">
              <a:solidFill>
                <a:schemeClr val="tx1">
                  <a:lumMod val="50000"/>
                </a:schemeClr>
              </a:solidFill>
              <a:latin typeface="Constantia" panose="02030602050306030303" pitchFamily="18" charset="0"/>
            </a:endParaRPr>
          </a:p>
          <a:p>
            <a:r>
              <a:rPr lang="ro-RO" sz="2800" dirty="0" smtClean="0">
                <a:solidFill>
                  <a:schemeClr val="tx1">
                    <a:lumMod val="50000"/>
                  </a:schemeClr>
                </a:solidFill>
                <a:latin typeface="Constantia" panose="02030602050306030303" pitchFamily="18" charset="0"/>
              </a:rPr>
              <a:t>Misiunea: </a:t>
            </a:r>
          </a:p>
          <a:p>
            <a:pPr marL="45720" indent="0">
              <a:buNone/>
            </a:pPr>
            <a:r>
              <a:rPr lang="ro-RO" sz="2800" dirty="0" smtClean="0">
                <a:solidFill>
                  <a:schemeClr val="tx1">
                    <a:lumMod val="50000"/>
                  </a:schemeClr>
                </a:solidFill>
                <a:latin typeface="Constantia" panose="02030602050306030303" pitchFamily="18" charset="0"/>
              </a:rPr>
              <a:t>Readucerea vechilor produse bine cunoscute din țările vecine.</a:t>
            </a:r>
          </a:p>
          <a:p>
            <a:pPr marL="45720" indent="0">
              <a:buNone/>
            </a:pPr>
            <a:r>
              <a:rPr lang="ro-RO" dirty="0" smtClean="0">
                <a:solidFill>
                  <a:schemeClr val="tx1">
                    <a:lumMod val="50000"/>
                  </a:schemeClr>
                </a:solidFill>
                <a:latin typeface="Constantia" panose="02030602050306030303" pitchFamily="18" charset="0"/>
              </a:rPr>
              <a:t>Sprijinirea comerțului extern.</a:t>
            </a:r>
            <a:endParaRPr lang="en-US" sz="2800" dirty="0">
              <a:solidFill>
                <a:schemeClr val="tx1">
                  <a:lumMod val="50000"/>
                </a:schemeClr>
              </a:solidFill>
              <a:latin typeface="Constantia" panose="02030602050306030303" pitchFamily="18" charset="0"/>
            </a:endParaRPr>
          </a:p>
        </p:txBody>
      </p:sp>
      <p:sp>
        <p:nvSpPr>
          <p:cNvPr id="4" name="Content Placeholder 3"/>
          <p:cNvSpPr>
            <a:spLocks noGrp="1"/>
          </p:cNvSpPr>
          <p:nvPr>
            <p:ph sz="half" idx="2"/>
          </p:nvPr>
        </p:nvSpPr>
        <p:spPr>
          <a:xfrm>
            <a:off x="7086600" y="1524000"/>
            <a:ext cx="4572000" cy="4123944"/>
          </a:xfrm>
        </p:spPr>
        <p:txBody>
          <a:bodyPr>
            <a:normAutofit fontScale="92500" lnSpcReduction="20000"/>
          </a:bodyPr>
          <a:lstStyle/>
          <a:p>
            <a:r>
              <a:rPr lang="ro-RO" sz="2800" dirty="0" smtClean="0">
                <a:solidFill>
                  <a:schemeClr val="tx1">
                    <a:lumMod val="50000"/>
                  </a:schemeClr>
                </a:solidFill>
                <a:latin typeface="Constantia" panose="02030602050306030303" pitchFamily="18" charset="0"/>
              </a:rPr>
              <a:t>Obiectivele:</a:t>
            </a:r>
          </a:p>
          <a:p>
            <a:pPr marL="45720" indent="0">
              <a:buNone/>
            </a:pPr>
            <a:r>
              <a:rPr lang="ro-RO" sz="2800" dirty="0" smtClean="0">
                <a:solidFill>
                  <a:schemeClr val="tx1">
                    <a:lumMod val="50000"/>
                  </a:schemeClr>
                </a:solidFill>
                <a:latin typeface="Constantia" panose="02030602050306030303" pitchFamily="18" charset="0"/>
              </a:rPr>
              <a:t>Un profit bun, treptat, faimă printre restul lanțurilor comerciale, extinderea cât mai amplă și rapidă a noului lanț de magazine</a:t>
            </a:r>
          </a:p>
          <a:p>
            <a:pPr marL="45720" indent="0">
              <a:buNone/>
            </a:pPr>
            <a:endParaRPr lang="ro-RO" sz="2800" dirty="0" smtClean="0">
              <a:solidFill>
                <a:schemeClr val="tx1">
                  <a:lumMod val="50000"/>
                </a:schemeClr>
              </a:solidFill>
              <a:latin typeface="Constantia" panose="02030602050306030303" pitchFamily="18" charset="0"/>
            </a:endParaRPr>
          </a:p>
          <a:p>
            <a:r>
              <a:rPr lang="ro-RO" sz="2800" dirty="0" smtClean="0">
                <a:solidFill>
                  <a:schemeClr val="tx1">
                    <a:lumMod val="50000"/>
                  </a:schemeClr>
                </a:solidFill>
                <a:latin typeface="Constantia" panose="02030602050306030303" pitchFamily="18" charset="0"/>
              </a:rPr>
              <a:t>Strategia: </a:t>
            </a:r>
          </a:p>
          <a:p>
            <a:pPr marL="45720" indent="0">
              <a:buNone/>
            </a:pPr>
            <a:r>
              <a:rPr lang="ro-RO" sz="2800" dirty="0" smtClean="0">
                <a:solidFill>
                  <a:schemeClr val="tx1">
                    <a:lumMod val="50000"/>
                  </a:schemeClr>
                </a:solidFill>
                <a:latin typeface="Constantia" panose="02030602050306030303" pitchFamily="18" charset="0"/>
              </a:rPr>
              <a:t>Reclamă bună, profit bun, număr mare de clienți dornici să încerce produsele.</a:t>
            </a:r>
          </a:p>
          <a:p>
            <a:pPr marL="45720" indent="0">
              <a:buNone/>
            </a:pPr>
            <a:endParaRPr lang="ro-RO" sz="2800" dirty="0">
              <a:solidFill>
                <a:schemeClr val="tx1">
                  <a:lumMod val="50000"/>
                </a:schemeClr>
              </a:solidFill>
              <a:latin typeface="Constantia" panose="02030602050306030303" pitchFamily="18" charset="0"/>
            </a:endParaRPr>
          </a:p>
          <a:p>
            <a:pPr marL="45720" indent="0">
              <a:buNone/>
            </a:pPr>
            <a:endParaRPr lang="en-US" sz="2800" dirty="0">
              <a:solidFill>
                <a:schemeClr val="tx1">
                  <a:lumMod val="50000"/>
                </a:schemeClr>
              </a:solidFill>
              <a:latin typeface="Constantia" panose="02030602050306030303" pitchFamily="18" charset="0"/>
            </a:endParaRPr>
          </a:p>
        </p:txBody>
      </p:sp>
    </p:spTree>
    <p:extLst>
      <p:ext uri="{BB962C8B-B14F-4D97-AF65-F5344CB8AC3E}">
        <p14:creationId xmlns:p14="http://schemas.microsoft.com/office/powerpoint/2010/main" val="4102033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1524000"/>
            <a:ext cx="11049000" cy="4724399"/>
          </a:xfrm>
        </p:spPr>
        <p:txBody>
          <a:bodyPr>
            <a:noAutofit/>
          </a:bodyPr>
          <a:lstStyle/>
          <a:p>
            <a:pPr>
              <a:lnSpc>
                <a:spcPct val="150000"/>
              </a:lnSpc>
            </a:pPr>
            <a:r>
              <a:rPr lang="ro-RO" sz="2800" dirty="0" smtClean="0">
                <a:latin typeface="Constantia" panose="02030602050306030303" pitchFamily="18" charset="0"/>
              </a:rPr>
              <a:t/>
            </a:r>
            <a:br>
              <a:rPr lang="ro-RO" sz="2800" dirty="0" smtClean="0">
                <a:latin typeface="Constantia" panose="02030602050306030303" pitchFamily="18" charset="0"/>
              </a:rPr>
            </a:br>
            <a:r>
              <a:rPr lang="ro-RO" sz="2800" dirty="0">
                <a:latin typeface="Constantia" panose="02030602050306030303" pitchFamily="18" charset="0"/>
              </a:rPr>
              <a:t/>
            </a:r>
            <a:br>
              <a:rPr lang="ro-RO" sz="2800" dirty="0">
                <a:latin typeface="Constantia" panose="02030602050306030303" pitchFamily="18" charset="0"/>
              </a:rPr>
            </a:br>
            <a:r>
              <a:rPr lang="ro-RO" sz="2800" dirty="0" smtClean="0">
                <a:latin typeface="Constantia" panose="02030602050306030303" pitchFamily="18" charset="0"/>
              </a:rPr>
              <a:t/>
            </a:r>
            <a:br>
              <a:rPr lang="ro-RO" sz="2800" dirty="0" smtClean="0">
                <a:latin typeface="Constantia" panose="02030602050306030303" pitchFamily="18" charset="0"/>
              </a:rPr>
            </a:br>
            <a:r>
              <a:rPr lang="ro-RO" sz="2800" dirty="0" smtClean="0">
                <a:latin typeface="Constantia" panose="02030602050306030303" pitchFamily="18" charset="0"/>
              </a:rPr>
              <a:t>Ţelul </a:t>
            </a:r>
            <a:r>
              <a:rPr lang="ro-RO" sz="2800" dirty="0">
                <a:latin typeface="Constantia" panose="02030602050306030303" pitchFamily="18" charset="0"/>
              </a:rPr>
              <a:t>nostru este </a:t>
            </a:r>
            <a:r>
              <a:rPr lang="ro-RO" sz="2800" dirty="0" smtClean="0">
                <a:solidFill>
                  <a:srgbClr val="0070C0"/>
                </a:solidFill>
                <a:latin typeface="Constantia" panose="02030602050306030303" pitchFamily="18" charset="0"/>
              </a:rPr>
              <a:t>să readucem pe piața românească produse din străinătate.</a:t>
            </a:r>
            <a:r>
              <a:rPr lang="ro-RO" sz="2800" dirty="0" smtClean="0">
                <a:latin typeface="Constantia" panose="02030602050306030303" pitchFamily="18" charset="0"/>
              </a:rPr>
              <a:t/>
            </a:r>
            <a:br>
              <a:rPr lang="ro-RO" sz="2800" dirty="0" smtClean="0">
                <a:latin typeface="Constantia" panose="02030602050306030303" pitchFamily="18" charset="0"/>
              </a:rPr>
            </a:br>
            <a:r>
              <a:rPr lang="ro-RO" sz="2800" dirty="0" smtClean="0">
                <a:latin typeface="Constantia" panose="02030602050306030303" pitchFamily="18" charset="0"/>
              </a:rPr>
              <a:t/>
            </a:r>
            <a:br>
              <a:rPr lang="ro-RO" sz="2800" dirty="0" smtClean="0">
                <a:latin typeface="Constantia" panose="02030602050306030303" pitchFamily="18" charset="0"/>
              </a:rPr>
            </a:br>
            <a:r>
              <a:rPr lang="ro-RO" sz="2800" dirty="0" smtClean="0">
                <a:latin typeface="Constantia" panose="02030602050306030303" pitchFamily="18" charset="0"/>
              </a:rPr>
              <a:t>Aspirăm </a:t>
            </a:r>
            <a:r>
              <a:rPr lang="ro-RO" sz="2800" dirty="0">
                <a:latin typeface="Constantia" panose="02030602050306030303" pitchFamily="18" charset="0"/>
              </a:rPr>
              <a:t>să </a:t>
            </a:r>
            <a:r>
              <a:rPr lang="ro-RO" sz="2800" dirty="0" smtClean="0">
                <a:solidFill>
                  <a:srgbClr val="0070C0"/>
                </a:solidFill>
                <a:latin typeface="Constantia" panose="02030602050306030303" pitchFamily="18" charset="0"/>
              </a:rPr>
              <a:t>creăm un lanț de magazine în România și apoi în Europa, care să se ocupe cu acest lucru.</a:t>
            </a:r>
            <a:r>
              <a:rPr lang="en-US" sz="2800" dirty="0" smtClean="0">
                <a:latin typeface="Constantia" panose="02030602050306030303" pitchFamily="18" charset="0"/>
              </a:rPr>
              <a:t/>
            </a:r>
            <a:br>
              <a:rPr lang="en-US" sz="2800" dirty="0" smtClean="0">
                <a:latin typeface="Constantia" panose="02030602050306030303" pitchFamily="18" charset="0"/>
              </a:rPr>
            </a:br>
            <a:r>
              <a:rPr lang="en-US" sz="2800" dirty="0">
                <a:latin typeface="Constantia" panose="02030602050306030303" pitchFamily="18" charset="0"/>
              </a:rPr>
              <a:t/>
            </a:r>
            <a:br>
              <a:rPr lang="en-US" sz="2800" dirty="0">
                <a:latin typeface="Constantia" panose="02030602050306030303" pitchFamily="18" charset="0"/>
              </a:rPr>
            </a:br>
            <a:r>
              <a:rPr lang="ro-RO" sz="2800" dirty="0">
                <a:latin typeface="Constantia" panose="02030602050306030303" pitchFamily="18" charset="0"/>
              </a:rPr>
              <a:t/>
            </a:r>
            <a:br>
              <a:rPr lang="ro-RO" sz="2800" dirty="0">
                <a:latin typeface="Constantia" panose="02030602050306030303" pitchFamily="18" charset="0"/>
              </a:rPr>
            </a:br>
            <a:r>
              <a:rPr lang="ro-RO" sz="2800" dirty="0" smtClean="0">
                <a:latin typeface="Constantia" panose="02030602050306030303" pitchFamily="18" charset="0"/>
              </a:rPr>
              <a:t/>
            </a:r>
            <a:br>
              <a:rPr lang="ro-RO" sz="2800" dirty="0" smtClean="0">
                <a:latin typeface="Constantia" panose="02030602050306030303" pitchFamily="18" charset="0"/>
              </a:rPr>
            </a:br>
            <a:endParaRPr lang="en-US" sz="2800" dirty="0"/>
          </a:p>
        </p:txBody>
      </p:sp>
      <p:sp>
        <p:nvSpPr>
          <p:cNvPr id="9" name="TextBox 8"/>
          <p:cNvSpPr txBox="1"/>
          <p:nvPr/>
        </p:nvSpPr>
        <p:spPr>
          <a:xfrm>
            <a:off x="609600" y="304800"/>
            <a:ext cx="10744200" cy="584775"/>
          </a:xfrm>
          <a:prstGeom prst="rect">
            <a:avLst/>
          </a:prstGeom>
          <a:noFill/>
        </p:spPr>
        <p:txBody>
          <a:bodyPr wrap="square" rtlCol="0">
            <a:spAutoFit/>
          </a:bodyPr>
          <a:lstStyle/>
          <a:p>
            <a:pPr algn="ctr"/>
            <a:r>
              <a:rPr lang="ro-RO" sz="3200" dirty="0" smtClean="0">
                <a:solidFill>
                  <a:schemeClr val="tx1">
                    <a:lumMod val="50000"/>
                  </a:schemeClr>
                </a:solidFill>
                <a:latin typeface="Constantia" panose="02030602050306030303" pitchFamily="18" charset="0"/>
              </a:rPr>
              <a:t>Misiune. Viziune.</a:t>
            </a:r>
            <a:endParaRPr lang="en-US" sz="3200" dirty="0">
              <a:solidFill>
                <a:schemeClr val="tx1">
                  <a:lumMod val="50000"/>
                </a:schemeClr>
              </a:solidFill>
              <a:latin typeface="Constantia" panose="02030602050306030303" pitchFamily="18" charset="0"/>
            </a:endParaRPr>
          </a:p>
        </p:txBody>
      </p:sp>
    </p:spTree>
    <p:extLst>
      <p:ext uri="{BB962C8B-B14F-4D97-AF65-F5344CB8AC3E}">
        <p14:creationId xmlns:p14="http://schemas.microsoft.com/office/powerpoint/2010/main" val="576639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11582400" cy="4127627"/>
          </a:xfrm>
        </p:spPr>
        <p:txBody>
          <a:bodyPr>
            <a:noAutofit/>
          </a:bodyPr>
          <a:lstStyle/>
          <a:p>
            <a:pPr marL="45720" indent="0" algn="ctr">
              <a:lnSpc>
                <a:spcPct val="150000"/>
              </a:lnSpc>
              <a:buNone/>
            </a:pPr>
            <a:r>
              <a:rPr lang="ro-RO" sz="2800" dirty="0" smtClean="0">
                <a:solidFill>
                  <a:srgbClr val="263050">
                    <a:lumMod val="75000"/>
                  </a:srgbClr>
                </a:solidFill>
                <a:latin typeface="Constantia" panose="02030602050306030303" pitchFamily="18" charset="0"/>
                <a:ea typeface="+mj-ea"/>
                <a:cs typeface="+mj-cs"/>
              </a:rPr>
              <a:t>(Obiective) Putem </a:t>
            </a:r>
            <a:r>
              <a:rPr lang="ro-RO" sz="2800" dirty="0">
                <a:solidFill>
                  <a:srgbClr val="263050">
                    <a:lumMod val="75000"/>
                  </a:srgbClr>
                </a:solidFill>
                <a:latin typeface="Constantia" panose="02030602050306030303" pitchFamily="18" charset="0"/>
                <a:ea typeface="+mj-ea"/>
                <a:cs typeface="+mj-cs"/>
              </a:rPr>
              <a:t>obţine acest lucru </a:t>
            </a:r>
            <a:r>
              <a:rPr lang="ro-RO" sz="2800" dirty="0" smtClean="0">
                <a:solidFill>
                  <a:srgbClr val="263050">
                    <a:lumMod val="75000"/>
                  </a:srgbClr>
                </a:solidFill>
                <a:latin typeface="Constantia" panose="02030602050306030303" pitchFamily="18" charset="0"/>
                <a:ea typeface="+mj-ea"/>
                <a:cs typeface="+mj-cs"/>
              </a:rPr>
              <a:t>prin:</a:t>
            </a:r>
          </a:p>
          <a:p>
            <a:pPr>
              <a:lnSpc>
                <a:spcPct val="150000"/>
              </a:lnSpc>
            </a:pPr>
            <a:endParaRPr lang="ro-RO" sz="2800" i="1" dirty="0" smtClean="0">
              <a:solidFill>
                <a:srgbClr val="263050">
                  <a:lumMod val="75000"/>
                </a:srgbClr>
              </a:solidFill>
              <a:latin typeface="Constantia" panose="02030602050306030303" pitchFamily="18" charset="0"/>
              <a:ea typeface="+mj-ea"/>
              <a:cs typeface="+mj-cs"/>
            </a:endParaRPr>
          </a:p>
          <a:p>
            <a:pPr>
              <a:lnSpc>
                <a:spcPct val="150000"/>
              </a:lnSpc>
            </a:pPr>
            <a:r>
              <a:rPr lang="ro-RO" sz="2800" i="1" dirty="0" smtClean="0">
                <a:solidFill>
                  <a:srgbClr val="263050">
                    <a:lumMod val="75000"/>
                  </a:srgbClr>
                </a:solidFill>
                <a:latin typeface="Constantia" panose="02030602050306030303" pitchFamily="18" charset="0"/>
                <a:ea typeface="+mj-ea"/>
                <a:cs typeface="+mj-cs"/>
              </a:rPr>
              <a:t>alegerea diferențiată a produselor, pentru un profit maxim;</a:t>
            </a:r>
          </a:p>
          <a:p>
            <a:pPr>
              <a:lnSpc>
                <a:spcPct val="150000"/>
              </a:lnSpc>
            </a:pPr>
            <a:r>
              <a:rPr lang="ro-RO" sz="2800" i="1" dirty="0" smtClean="0">
                <a:solidFill>
                  <a:srgbClr val="263050">
                    <a:lumMod val="75000"/>
                  </a:srgbClr>
                </a:solidFill>
                <a:latin typeface="Constantia" panose="02030602050306030303" pitchFamily="18" charset="0"/>
                <a:ea typeface="+mj-ea"/>
                <a:cs typeface="+mj-cs"/>
              </a:rPr>
              <a:t>înţelegerea </a:t>
            </a:r>
            <a:r>
              <a:rPr lang="ro-RO" sz="2800" i="1" dirty="0">
                <a:solidFill>
                  <a:srgbClr val="263050">
                    <a:lumMod val="75000"/>
                  </a:srgbClr>
                </a:solidFill>
                <a:latin typeface="Constantia" panose="02030602050306030303" pitchFamily="18" charset="0"/>
                <a:ea typeface="+mj-ea"/>
                <a:cs typeface="+mj-cs"/>
              </a:rPr>
              <a:t>clară a tendinţelor şi nevoilor de pe </a:t>
            </a:r>
            <a:r>
              <a:rPr lang="ro-RO" sz="2800" i="1" dirty="0" smtClean="0">
                <a:solidFill>
                  <a:srgbClr val="263050">
                    <a:lumMod val="75000"/>
                  </a:srgbClr>
                </a:solidFill>
                <a:latin typeface="Constantia" panose="02030602050306030303" pitchFamily="18" charset="0"/>
                <a:ea typeface="+mj-ea"/>
                <a:cs typeface="+mj-cs"/>
              </a:rPr>
              <a:t>piaţă; </a:t>
            </a:r>
          </a:p>
          <a:p>
            <a:pPr>
              <a:lnSpc>
                <a:spcPct val="150000"/>
              </a:lnSpc>
            </a:pPr>
            <a:r>
              <a:rPr lang="ro-RO" sz="2800" i="1" dirty="0" smtClean="0">
                <a:solidFill>
                  <a:srgbClr val="263050">
                    <a:lumMod val="75000"/>
                  </a:srgbClr>
                </a:solidFill>
                <a:latin typeface="Constantia" panose="02030602050306030303" pitchFamily="18" charset="0"/>
                <a:ea typeface="+mj-ea"/>
                <a:cs typeface="+mj-cs"/>
              </a:rPr>
              <a:t>d</a:t>
            </a:r>
            <a:r>
              <a:rPr lang="it-IT" sz="2800" i="1" dirty="0">
                <a:solidFill>
                  <a:srgbClr val="263050">
                    <a:lumMod val="75000"/>
                  </a:srgbClr>
                </a:solidFill>
                <a:latin typeface="Constantia" panose="02030602050306030303" pitchFamily="18" charset="0"/>
                <a:ea typeface="+mj-ea"/>
                <a:cs typeface="+mj-cs"/>
              </a:rPr>
              <a:t>ezvoltarea unei </a:t>
            </a:r>
            <a:r>
              <a:rPr lang="it-IT" sz="2800" i="1" dirty="0" smtClean="0">
                <a:solidFill>
                  <a:srgbClr val="263050">
                    <a:lumMod val="75000"/>
                  </a:srgbClr>
                </a:solidFill>
                <a:latin typeface="Constantia" panose="02030602050306030303" pitchFamily="18" charset="0"/>
                <a:ea typeface="+mj-ea"/>
                <a:cs typeface="+mj-cs"/>
              </a:rPr>
              <a:t>rela</a:t>
            </a:r>
            <a:r>
              <a:rPr lang="ro-RO" sz="2800" i="1" dirty="0" smtClean="0">
                <a:solidFill>
                  <a:srgbClr val="263050">
                    <a:lumMod val="75000"/>
                  </a:srgbClr>
                </a:solidFill>
                <a:latin typeface="Constantia" panose="02030602050306030303" pitchFamily="18" charset="0"/>
                <a:ea typeface="+mj-ea"/>
                <a:cs typeface="+mj-cs"/>
              </a:rPr>
              <a:t>ț</a:t>
            </a:r>
            <a:r>
              <a:rPr lang="it-IT" sz="2800" i="1" dirty="0" smtClean="0">
                <a:solidFill>
                  <a:srgbClr val="263050">
                    <a:lumMod val="75000"/>
                  </a:srgbClr>
                </a:solidFill>
                <a:latin typeface="Constantia" panose="02030602050306030303" pitchFamily="18" charset="0"/>
                <a:ea typeface="+mj-ea"/>
                <a:cs typeface="+mj-cs"/>
              </a:rPr>
              <a:t>ii </a:t>
            </a:r>
            <a:r>
              <a:rPr lang="it-IT" sz="2800" i="1" dirty="0">
                <a:solidFill>
                  <a:srgbClr val="263050">
                    <a:lumMod val="75000"/>
                  </a:srgbClr>
                </a:solidFill>
                <a:latin typeface="Constantia" panose="02030602050306030303" pitchFamily="18" charset="0"/>
                <a:ea typeface="+mj-ea"/>
                <a:cs typeface="+mj-cs"/>
              </a:rPr>
              <a:t>de </a:t>
            </a:r>
            <a:r>
              <a:rPr lang="ro-RO" sz="2800" i="1" dirty="0">
                <a:solidFill>
                  <a:srgbClr val="263050">
                    <a:lumMod val="75000"/>
                  </a:srgbClr>
                </a:solidFill>
                <a:latin typeface="Constantia" panose="02030602050306030303" pitchFamily="18" charset="0"/>
                <a:ea typeface="+mj-ea"/>
                <a:cs typeface="+mj-cs"/>
              </a:rPr>
              <a:t>î</a:t>
            </a:r>
            <a:r>
              <a:rPr lang="it-IT" sz="2800" i="1" dirty="0">
                <a:solidFill>
                  <a:srgbClr val="263050">
                    <a:lumMod val="75000"/>
                  </a:srgbClr>
                </a:solidFill>
                <a:latin typeface="Constantia" panose="02030602050306030303" pitchFamily="18" charset="0"/>
                <a:ea typeface="+mj-ea"/>
                <a:cs typeface="+mj-cs"/>
              </a:rPr>
              <a:t>ncredere cu clien</a:t>
            </a:r>
            <a:r>
              <a:rPr lang="ro-RO" sz="2800" i="1" dirty="0">
                <a:solidFill>
                  <a:srgbClr val="263050">
                    <a:lumMod val="75000"/>
                  </a:srgbClr>
                </a:solidFill>
                <a:latin typeface="Constantia" panose="02030602050306030303" pitchFamily="18" charset="0"/>
                <a:ea typeface="+mj-ea"/>
                <a:cs typeface="+mj-cs"/>
              </a:rPr>
              <a:t>ț</a:t>
            </a:r>
            <a:r>
              <a:rPr lang="it-IT" sz="2800" i="1" dirty="0">
                <a:solidFill>
                  <a:srgbClr val="263050">
                    <a:lumMod val="75000"/>
                  </a:srgbClr>
                </a:solidFill>
                <a:latin typeface="Constantia" panose="02030602050306030303" pitchFamily="18" charset="0"/>
                <a:ea typeface="+mj-ea"/>
                <a:cs typeface="+mj-cs"/>
              </a:rPr>
              <a:t>ii, astfel </a:t>
            </a:r>
            <a:r>
              <a:rPr lang="ro-RO" sz="2800" i="1" dirty="0">
                <a:solidFill>
                  <a:srgbClr val="263050">
                    <a:lumMod val="75000"/>
                  </a:srgbClr>
                </a:solidFill>
                <a:latin typeface="Constantia" panose="02030602050306030303" pitchFamily="18" charset="0"/>
                <a:ea typeface="+mj-ea"/>
                <a:cs typeface="+mj-cs"/>
              </a:rPr>
              <a:t>î</a:t>
            </a:r>
            <a:r>
              <a:rPr lang="it-IT" sz="2800" i="1" dirty="0">
                <a:solidFill>
                  <a:srgbClr val="263050">
                    <a:lumMod val="75000"/>
                  </a:srgbClr>
                </a:solidFill>
                <a:latin typeface="Constantia" panose="02030602050306030303" pitchFamily="18" charset="0"/>
                <a:ea typeface="+mj-ea"/>
                <a:cs typeface="+mj-cs"/>
              </a:rPr>
              <a:t>nc</a:t>
            </a:r>
            <a:r>
              <a:rPr lang="ro-RO" sz="2800" i="1" dirty="0">
                <a:solidFill>
                  <a:srgbClr val="263050">
                    <a:lumMod val="75000"/>
                  </a:srgbClr>
                </a:solidFill>
                <a:latin typeface="Constantia" panose="02030602050306030303" pitchFamily="18" charset="0"/>
                <a:ea typeface="+mj-ea"/>
                <a:cs typeface="+mj-cs"/>
              </a:rPr>
              <a:t>â</a:t>
            </a:r>
            <a:r>
              <a:rPr lang="it-IT" sz="2800" i="1" dirty="0">
                <a:solidFill>
                  <a:srgbClr val="263050">
                    <a:lumMod val="75000"/>
                  </a:srgbClr>
                </a:solidFill>
                <a:latin typeface="Constantia" panose="02030602050306030303" pitchFamily="18" charset="0"/>
                <a:ea typeface="+mj-ea"/>
                <a:cs typeface="+mj-cs"/>
              </a:rPr>
              <a:t>t promovarea sa se realizeze </a:t>
            </a:r>
            <a:r>
              <a:rPr lang="ro-RO" sz="2800" i="1" dirty="0">
                <a:solidFill>
                  <a:srgbClr val="263050">
                    <a:lumMod val="75000"/>
                  </a:srgbClr>
                </a:solidFill>
                <a:latin typeface="Constantia" panose="02030602050306030303" pitchFamily="18" charset="0"/>
                <a:ea typeface="+mj-ea"/>
                <a:cs typeface="+mj-cs"/>
              </a:rPr>
              <a:t>î</a:t>
            </a:r>
            <a:r>
              <a:rPr lang="it-IT" sz="2800" i="1" dirty="0">
                <a:solidFill>
                  <a:srgbClr val="263050">
                    <a:lumMod val="75000"/>
                  </a:srgbClr>
                </a:solidFill>
                <a:latin typeface="Constantia" panose="02030602050306030303" pitchFamily="18" charset="0"/>
                <a:ea typeface="+mj-ea"/>
                <a:cs typeface="+mj-cs"/>
              </a:rPr>
              <a:t>n primul r</a:t>
            </a:r>
            <a:r>
              <a:rPr lang="ro-RO" sz="2800" i="1" dirty="0">
                <a:solidFill>
                  <a:srgbClr val="263050">
                    <a:lumMod val="75000"/>
                  </a:srgbClr>
                </a:solidFill>
                <a:latin typeface="Constantia" panose="02030602050306030303" pitchFamily="18" charset="0"/>
                <a:ea typeface="+mj-ea"/>
                <a:cs typeface="+mj-cs"/>
              </a:rPr>
              <a:t>â</a:t>
            </a:r>
            <a:r>
              <a:rPr lang="it-IT" sz="2800" i="1" dirty="0">
                <a:solidFill>
                  <a:srgbClr val="263050">
                    <a:lumMod val="75000"/>
                  </a:srgbClr>
                </a:solidFill>
                <a:latin typeface="Constantia" panose="02030602050306030303" pitchFamily="18" charset="0"/>
                <a:ea typeface="+mj-ea"/>
                <a:cs typeface="+mj-cs"/>
              </a:rPr>
              <a:t>nd prin recomand</a:t>
            </a:r>
            <a:r>
              <a:rPr lang="ro-RO" sz="2800" i="1" dirty="0">
                <a:solidFill>
                  <a:srgbClr val="263050">
                    <a:lumMod val="75000"/>
                  </a:srgbClr>
                </a:solidFill>
                <a:latin typeface="Constantia" panose="02030602050306030303" pitchFamily="18" charset="0"/>
                <a:ea typeface="+mj-ea"/>
                <a:cs typeface="+mj-cs"/>
              </a:rPr>
              <a:t>ă</a:t>
            </a:r>
            <a:r>
              <a:rPr lang="it-IT" sz="2800" i="1" dirty="0" smtClean="0">
                <a:solidFill>
                  <a:srgbClr val="263050">
                    <a:lumMod val="75000"/>
                  </a:srgbClr>
                </a:solidFill>
                <a:latin typeface="Constantia" panose="02030602050306030303" pitchFamily="18" charset="0"/>
                <a:ea typeface="+mj-ea"/>
                <a:cs typeface="+mj-cs"/>
              </a:rPr>
              <a:t>ri</a:t>
            </a:r>
            <a:r>
              <a:rPr lang="ro-RO" i="1" dirty="0" smtClean="0">
                <a:solidFill>
                  <a:srgbClr val="263050">
                    <a:lumMod val="75000"/>
                  </a:srgbClr>
                </a:solidFill>
                <a:latin typeface="Constantia" panose="02030602050306030303" pitchFamily="18" charset="0"/>
                <a:ea typeface="+mj-ea"/>
                <a:cs typeface="+mj-cs"/>
              </a:rPr>
              <a:t>;</a:t>
            </a:r>
          </a:p>
          <a:p>
            <a:pPr>
              <a:lnSpc>
                <a:spcPct val="150000"/>
              </a:lnSpc>
            </a:pPr>
            <a:r>
              <a:rPr lang="ro-RO" sz="2800" i="1" dirty="0" smtClean="0">
                <a:solidFill>
                  <a:srgbClr val="263050">
                    <a:lumMod val="75000"/>
                  </a:srgbClr>
                </a:solidFill>
                <a:latin typeface="Constantia" panose="02030602050306030303" pitchFamily="18" charset="0"/>
                <a:ea typeface="+mj-ea"/>
                <a:cs typeface="+mj-cs"/>
              </a:rPr>
              <a:t>sondaje, opinii, păreri ale clienților.</a:t>
            </a:r>
            <a:r>
              <a:rPr lang="ro-RO" sz="2800" i="1" dirty="0">
                <a:solidFill>
                  <a:srgbClr val="263050">
                    <a:lumMod val="75000"/>
                  </a:srgbClr>
                </a:solidFill>
                <a:latin typeface="Constantia" panose="02030602050306030303" pitchFamily="18" charset="0"/>
                <a:ea typeface="+mj-ea"/>
                <a:cs typeface="+mj-cs"/>
              </a:rPr>
              <a:t/>
            </a:r>
            <a:br>
              <a:rPr lang="ro-RO" sz="2800" i="1" dirty="0">
                <a:solidFill>
                  <a:srgbClr val="263050">
                    <a:lumMod val="75000"/>
                  </a:srgbClr>
                </a:solidFill>
                <a:latin typeface="Constantia" panose="02030602050306030303" pitchFamily="18" charset="0"/>
                <a:ea typeface="+mj-ea"/>
                <a:cs typeface="+mj-cs"/>
              </a:rPr>
            </a:br>
            <a:endParaRPr lang="ro-RO" sz="2800" i="1" dirty="0">
              <a:solidFill>
                <a:srgbClr val="263050">
                  <a:lumMod val="75000"/>
                </a:srgbClr>
              </a:solidFill>
              <a:latin typeface="Constantia" panose="02030602050306030303" pitchFamily="18" charset="0"/>
              <a:ea typeface="+mj-ea"/>
              <a:cs typeface="+mj-cs"/>
            </a:endParaRPr>
          </a:p>
        </p:txBody>
      </p:sp>
    </p:spTree>
    <p:extLst>
      <p:ext uri="{BB962C8B-B14F-4D97-AF65-F5344CB8AC3E}">
        <p14:creationId xmlns:p14="http://schemas.microsoft.com/office/powerpoint/2010/main" val="376586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11049000" cy="5078313"/>
          </a:xfrm>
          <a:prstGeom prst="rect">
            <a:avLst/>
          </a:prstGeom>
        </p:spPr>
        <p:txBody>
          <a:bodyPr wrap="square">
            <a:spAutoFit/>
          </a:bodyPr>
          <a:lstStyle/>
          <a:p>
            <a:pPr marL="45720" lvl="0" algn="ctr">
              <a:lnSpc>
                <a:spcPct val="150000"/>
              </a:lnSpc>
              <a:spcBef>
                <a:spcPts val="1800"/>
              </a:spcBef>
              <a:buClr>
                <a:srgbClr val="263050"/>
              </a:buClr>
              <a:buSzPct val="80000"/>
            </a:pPr>
            <a:r>
              <a:rPr lang="ro-RO" sz="2800" dirty="0" smtClean="0">
                <a:solidFill>
                  <a:srgbClr val="263050">
                    <a:lumMod val="75000"/>
                  </a:srgbClr>
                </a:solidFill>
                <a:latin typeface="Constantia" panose="02030602050306030303" pitchFamily="18" charset="0"/>
              </a:rPr>
              <a:t>Strategia</a:t>
            </a:r>
            <a:endParaRPr lang="ro-RO" sz="2800" i="1" dirty="0" smtClean="0">
              <a:solidFill>
                <a:srgbClr val="263050">
                  <a:lumMod val="75000"/>
                </a:srgbClr>
              </a:solidFill>
              <a:latin typeface="Constantia" panose="02030602050306030303" pitchFamily="18" charset="0"/>
            </a:endParaRPr>
          </a:p>
          <a:p>
            <a:pPr marL="45720" lvl="0">
              <a:lnSpc>
                <a:spcPct val="150000"/>
              </a:lnSpc>
              <a:spcBef>
                <a:spcPts val="1800"/>
              </a:spcBef>
              <a:buClr>
                <a:srgbClr val="263050"/>
              </a:buClr>
              <a:buSzPct val="80000"/>
            </a:pPr>
            <a:r>
              <a:rPr lang="ro-RO" sz="2800" i="1" dirty="0" smtClean="0">
                <a:solidFill>
                  <a:srgbClr val="263050">
                    <a:lumMod val="75000"/>
                  </a:srgbClr>
                </a:solidFill>
                <a:latin typeface="Constantia" panose="02030602050306030303" pitchFamily="18" charset="0"/>
              </a:rPr>
              <a:t>Pentru </a:t>
            </a:r>
            <a:r>
              <a:rPr lang="ro-RO" sz="2800" i="1" dirty="0">
                <a:solidFill>
                  <a:srgbClr val="263050">
                    <a:lumMod val="75000"/>
                  </a:srgbClr>
                </a:solidFill>
                <a:latin typeface="Constantia" panose="02030602050306030303" pitchFamily="18" charset="0"/>
              </a:rPr>
              <a:t>a ne atinge obiectivul, firma are nevoie de capital, dezvoltarea facilităților şi angajare de personal suplimentar. </a:t>
            </a:r>
          </a:p>
          <a:p>
            <a:pPr marL="45720" lvl="0">
              <a:lnSpc>
                <a:spcPct val="150000"/>
              </a:lnSpc>
              <a:spcBef>
                <a:spcPts val="1800"/>
              </a:spcBef>
              <a:buClr>
                <a:srgbClr val="263050"/>
              </a:buClr>
              <a:buSzPct val="80000"/>
            </a:pPr>
            <a:r>
              <a:rPr lang="ro-RO" sz="2800" i="1" dirty="0">
                <a:solidFill>
                  <a:srgbClr val="263050">
                    <a:lumMod val="75000"/>
                  </a:srgbClr>
                </a:solidFill>
                <a:latin typeface="Constantia" panose="02030602050306030303" pitchFamily="18" charset="0"/>
              </a:rPr>
              <a:t>În acest scop, dorim să tratăm părţile interesate, clienţii, precum şi societatea cu toată responsabilitatea. Ne dorim ca aceste grupuri să vadă în afacerea noastră beneficiul calității </a:t>
            </a:r>
            <a:r>
              <a:rPr lang="ro-RO" sz="2800" i="1" dirty="0" smtClean="0">
                <a:solidFill>
                  <a:srgbClr val="263050">
                    <a:lumMod val="75000"/>
                  </a:srgbClr>
                </a:solidFill>
                <a:latin typeface="Constantia" panose="02030602050306030303" pitchFamily="18" charset="0"/>
              </a:rPr>
              <a:t>pure și, implicit, a produselor de calitate superioară.</a:t>
            </a:r>
            <a:endParaRPr lang="en-US" sz="2800" i="1" dirty="0">
              <a:solidFill>
                <a:srgbClr val="263050"/>
              </a:solidFill>
              <a:latin typeface="Constantia" panose="02030602050306030303" pitchFamily="18" charset="0"/>
            </a:endParaRPr>
          </a:p>
        </p:txBody>
      </p:sp>
    </p:spTree>
    <p:extLst>
      <p:ext uri="{BB962C8B-B14F-4D97-AF65-F5344CB8AC3E}">
        <p14:creationId xmlns:p14="http://schemas.microsoft.com/office/powerpoint/2010/main" val="3468577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21641</TotalTime>
  <Words>1641</Words>
  <Application>Microsoft Office PowerPoint</Application>
  <PresentationFormat>Custom</PresentationFormat>
  <Paragraphs>241</Paragraphs>
  <Slides>28</Slides>
  <Notes>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PLAN DE AFACERI  S. C. Food.Int S. R. L. </vt:lpstr>
      <vt:lpstr>Cuprins</vt:lpstr>
      <vt:lpstr>PowerPoint Presentation</vt:lpstr>
      <vt:lpstr>PowerPoint Presentation</vt:lpstr>
      <vt:lpstr>3) Misiune, viziune, obiective  Descrierea firmei/proiectului</vt:lpstr>
      <vt:lpstr>Misiune. Viziune. Obiective. Strategia.</vt:lpstr>
      <vt:lpstr>   Ţelul nostru este să readucem pe piața românească produse din străinătate.  Aspirăm să creăm un lanț de magazine în România și apoi în Europa, care să se ocupe cu acest lucru.    </vt:lpstr>
      <vt:lpstr>PowerPoint Presentation</vt:lpstr>
      <vt:lpstr>PowerPoint Presentation</vt:lpstr>
      <vt:lpstr> 4) Resurse umane. Resurse materiale. Resurse financiare.</vt:lpstr>
      <vt:lpstr>Rolul și responsabilitățile membrilor echipei</vt:lpstr>
      <vt:lpstr>PowerPoint Presentation</vt:lpstr>
      <vt:lpstr>PowerPoint Presentation</vt:lpstr>
      <vt:lpstr>PowerPoint Presentation</vt:lpstr>
      <vt:lpstr>PowerPoint Presentation</vt:lpstr>
      <vt:lpstr>PowerPoint Presentation</vt:lpstr>
      <vt:lpstr>PowerPoint Presentation</vt:lpstr>
      <vt:lpstr>6) Analiza de cost (costuri anuale, anul 1)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9) Previziuni financiare</vt:lpstr>
      <vt:lpstr>10) Plan de management al riscului</vt:lpstr>
      <vt:lpstr>INAUGURAREA!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Project Plan</dc:title>
  <dc:creator>Cristina Bălău</dc:creator>
  <cp:lastModifiedBy>User</cp:lastModifiedBy>
  <cp:revision>112</cp:revision>
  <cp:lastPrinted>2020-01-26T13:34:09Z</cp:lastPrinted>
  <dcterms:created xsi:type="dcterms:W3CDTF">2018-07-11T06:51:59Z</dcterms:created>
  <dcterms:modified xsi:type="dcterms:W3CDTF">2020-01-26T14:40:41Z</dcterms:modified>
</cp:coreProperties>
</file>