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 id="2147483756" r:id="rId2"/>
    <p:sldMasterId id="2147483768" r:id="rId3"/>
    <p:sldMasterId id="2147483780" r:id="rId4"/>
    <p:sldMasterId id="2147483792" r:id="rId5"/>
  </p:sldMasterIdLst>
  <p:sldIdLst>
    <p:sldId id="256" r:id="rId6"/>
    <p:sldId id="263" r:id="rId7"/>
    <p:sldId id="257" r:id="rId8"/>
    <p:sldId id="259" r:id="rId9"/>
    <p:sldId id="260" r:id="rId10"/>
    <p:sldId id="261" r:id="rId11"/>
    <p:sldId id="262" r:id="rId12"/>
    <p:sldId id="264"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5E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0FE9FA-9ED9-4373-8026-57107889663E}" type="datetimeFigureOut">
              <a:rPr lang="en-US" smtClean="0"/>
              <a:t>10-Nov-19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0FE9FA-9ED9-4373-8026-57107889663E}" type="datetimeFigureOut">
              <a:rPr lang="en-US" smtClean="0"/>
              <a:t>10-Nov-19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FE9FA-9ED9-4373-8026-57107889663E}" type="datetimeFigureOut">
              <a:rPr lang="en-US" smtClean="0"/>
              <a:t>10-Nov-19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F0FE9FA-9ED9-4373-8026-57107889663E}" type="datetimeFigureOut">
              <a:rPr lang="en-US" smtClean="0"/>
              <a:t>10-Nov-19</a:t>
            </a:fld>
            <a:endParaRPr lang="en-US"/>
          </a:p>
        </p:txBody>
      </p:sp>
      <p:sp>
        <p:nvSpPr>
          <p:cNvPr id="9" name="Slide Number Placeholder 8"/>
          <p:cNvSpPr>
            <a:spLocks noGrp="1"/>
          </p:cNvSpPr>
          <p:nvPr>
            <p:ph type="sldNum" sz="quarter" idx="11"/>
          </p:nvPr>
        </p:nvSpPr>
        <p:spPr/>
        <p:txBody>
          <a:bodyPr/>
          <a:lstStyle/>
          <a:p>
            <a:fld id="{68CD34FE-4835-4E57-B521-47077D47D30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F0FE9FA-9ED9-4373-8026-57107889663E}" type="datetimeFigureOut">
              <a:rPr lang="en-US" smtClean="0"/>
              <a:t>10-Nov-19</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8CD34FE-4835-4E57-B521-47077D47D304}"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68CD34FE-4835-4E57-B521-47077D47D304}"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8CD34FE-4835-4E57-B521-47077D47D304}"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F0FE9FA-9ED9-4373-8026-57107889663E}" type="datetimeFigureOut">
              <a:rPr lang="en-US" smtClean="0"/>
              <a:t>10-Nov-19</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68CD34FE-4835-4E57-B521-47077D47D304}"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F0FE9FA-9ED9-4373-8026-57107889663E}" type="datetimeFigureOut">
              <a:rPr lang="en-US" smtClean="0"/>
              <a:t>10-Nov-19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68CD34FE-4835-4E57-B521-47077D47D304}"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1F0FE9FA-9ED9-4373-8026-57107889663E}" type="datetimeFigureOut">
              <a:rPr lang="en-US" smtClean="0"/>
              <a:t>10-Nov-19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8CD34FE-4835-4E57-B521-47077D47D30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8CD34FE-4835-4E57-B521-47077D47D304}"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68CD34FE-4835-4E57-B521-47077D47D304}"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68CD34FE-4835-4E57-B521-47077D47D304}"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16557483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319526175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120057236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4443600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0FE9FA-9ED9-4373-8026-57107889663E}" type="datetimeFigureOut">
              <a:rPr lang="en-US" smtClean="0"/>
              <a:t>10-Nov-19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156821631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0FE9FA-9ED9-4373-8026-57107889663E}" type="datetimeFigureOut">
              <a:rPr lang="en-US" smtClean="0"/>
              <a:t>10-Nov-19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308990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FE9FA-9ED9-4373-8026-57107889663E}" type="datetimeFigureOut">
              <a:rPr lang="en-US" smtClean="0"/>
              <a:t>10-Nov-19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140415288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1172641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30159197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291697864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extLst>
      <p:ext uri="{BB962C8B-B14F-4D97-AF65-F5344CB8AC3E}">
        <p14:creationId xmlns:p14="http://schemas.microsoft.com/office/powerpoint/2010/main" val="65422496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1F0FE9FA-9ED9-4373-8026-57107889663E}" type="datetimeFigureOut">
              <a:rPr lang="en-US" smtClean="0"/>
              <a:t>10-Nov-19</a:t>
            </a:fld>
            <a:endParaRPr lang="en-US"/>
          </a:p>
        </p:txBody>
      </p:sp>
      <p:sp>
        <p:nvSpPr>
          <p:cNvPr id="16" name="Slide Number Placeholder 15"/>
          <p:cNvSpPr>
            <a:spLocks noGrp="1"/>
          </p:cNvSpPr>
          <p:nvPr>
            <p:ph type="sldNum" sz="quarter" idx="11"/>
          </p:nvPr>
        </p:nvSpPr>
        <p:spPr/>
        <p:txBody>
          <a:bodyPr/>
          <a:lstStyle/>
          <a:p>
            <a:fld id="{68CD34FE-4835-4E57-B521-47077D47D30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1F0FE9FA-9ED9-4373-8026-57107889663E}" type="datetimeFigureOut">
              <a:rPr lang="en-US" smtClean="0"/>
              <a:t>10-Nov-19</a:t>
            </a:fld>
            <a:endParaRPr lang="en-US"/>
          </a:p>
        </p:txBody>
      </p:sp>
      <p:sp>
        <p:nvSpPr>
          <p:cNvPr id="15" name="Slide Number Placeholder 14"/>
          <p:cNvSpPr>
            <a:spLocks noGrp="1"/>
          </p:cNvSpPr>
          <p:nvPr>
            <p:ph type="sldNum" sz="quarter" idx="11"/>
          </p:nvPr>
        </p:nvSpPr>
        <p:spPr/>
        <p:txBody>
          <a:bodyPr/>
          <a:lstStyle/>
          <a:p>
            <a:fld id="{68CD34FE-4835-4E57-B521-47077D47D304}"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1F0FE9FA-9ED9-4373-8026-57107889663E}" type="datetimeFigureOut">
              <a:rPr lang="en-US" smtClean="0"/>
              <a:t>10-Nov-19</a:t>
            </a:fld>
            <a:endParaRPr lang="en-US"/>
          </a:p>
        </p:txBody>
      </p:sp>
      <p:sp>
        <p:nvSpPr>
          <p:cNvPr id="13" name="Slide Number Placeholder 12"/>
          <p:cNvSpPr>
            <a:spLocks noGrp="1"/>
          </p:cNvSpPr>
          <p:nvPr>
            <p:ph type="sldNum" sz="quarter" idx="11"/>
          </p:nvPr>
        </p:nvSpPr>
        <p:spPr/>
        <p:txBody>
          <a:bodyPr/>
          <a:lstStyle/>
          <a:p>
            <a:fld id="{68CD34FE-4835-4E57-B521-47077D47D304}"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1F0FE9FA-9ED9-4373-8026-57107889663E}" type="datetimeFigureOut">
              <a:rPr lang="en-US" smtClean="0"/>
              <a:t>10-Nov-19</a:t>
            </a:fld>
            <a:endParaRPr lang="en-US"/>
          </a:p>
        </p:txBody>
      </p:sp>
      <p:sp>
        <p:nvSpPr>
          <p:cNvPr id="9" name="Slide Number Placeholder 8"/>
          <p:cNvSpPr>
            <a:spLocks noGrp="1"/>
          </p:cNvSpPr>
          <p:nvPr>
            <p:ph type="sldNum" sz="quarter" idx="11"/>
          </p:nvPr>
        </p:nvSpPr>
        <p:spPr/>
        <p:txBody>
          <a:bodyPr/>
          <a:lstStyle/>
          <a:p>
            <a:fld id="{68CD34FE-4835-4E57-B521-47077D47D30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1F0FE9FA-9ED9-4373-8026-57107889663E}" type="datetimeFigureOut">
              <a:rPr lang="en-US" smtClean="0"/>
              <a:t>10-Nov-19</a:t>
            </a:fld>
            <a:endParaRPr lang="en-US"/>
          </a:p>
        </p:txBody>
      </p:sp>
      <p:sp>
        <p:nvSpPr>
          <p:cNvPr id="15" name="Slide Number Placeholder 14"/>
          <p:cNvSpPr>
            <a:spLocks noGrp="1"/>
          </p:cNvSpPr>
          <p:nvPr>
            <p:ph type="sldNum" sz="quarter" idx="11"/>
          </p:nvPr>
        </p:nvSpPr>
        <p:spPr/>
        <p:txBody>
          <a:bodyPr/>
          <a:lstStyle/>
          <a:p>
            <a:fld id="{68CD34FE-4835-4E57-B521-47077D47D304}"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0FE9FA-9ED9-4373-8026-57107889663E}" type="datetimeFigureOut">
              <a:rPr lang="en-US" smtClean="0"/>
              <a:t>10-Nov-19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1F0FE9FA-9ED9-4373-8026-57107889663E}" type="datetimeFigureOut">
              <a:rPr lang="en-US" smtClean="0"/>
              <a:t>10-Nov-19</a:t>
            </a:fld>
            <a:endParaRPr lang="en-US"/>
          </a:p>
        </p:txBody>
      </p:sp>
      <p:sp>
        <p:nvSpPr>
          <p:cNvPr id="8" name="Slide Number Placeholder 7"/>
          <p:cNvSpPr>
            <a:spLocks noGrp="1"/>
          </p:cNvSpPr>
          <p:nvPr>
            <p:ph type="sldNum" sz="quarter" idx="11"/>
          </p:nvPr>
        </p:nvSpPr>
        <p:spPr/>
        <p:txBody>
          <a:bodyPr/>
          <a:lstStyle/>
          <a:p>
            <a:fld id="{68CD34FE-4835-4E57-B521-47077D47D304}"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Slide Number Placeholder 5"/>
          <p:cNvSpPr>
            <a:spLocks noGrp="1"/>
          </p:cNvSpPr>
          <p:nvPr>
            <p:ph type="sldNum" sz="quarter" idx="11"/>
          </p:nvPr>
        </p:nvSpPr>
        <p:spPr/>
        <p:txBody>
          <a:bodyPr/>
          <a:lstStyle/>
          <a:p>
            <a:fld id="{68CD34FE-4835-4E57-B521-47077D47D304}"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1F0FE9FA-9ED9-4373-8026-57107889663E}" type="datetimeFigureOut">
              <a:rPr lang="en-US" smtClean="0"/>
              <a:t>10-Nov-19</a:t>
            </a:fld>
            <a:endParaRPr lang="en-US"/>
          </a:p>
        </p:txBody>
      </p:sp>
      <p:sp>
        <p:nvSpPr>
          <p:cNvPr id="16" name="Slide Number Placeholder 15"/>
          <p:cNvSpPr>
            <a:spLocks noGrp="1"/>
          </p:cNvSpPr>
          <p:nvPr>
            <p:ph type="sldNum" sz="quarter" idx="11"/>
          </p:nvPr>
        </p:nvSpPr>
        <p:spPr/>
        <p:txBody>
          <a:bodyPr/>
          <a:lstStyle/>
          <a:p>
            <a:fld id="{68CD34FE-4835-4E57-B521-47077D47D304}"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1F0FE9FA-9ED9-4373-8026-57107889663E}" type="datetimeFigureOut">
              <a:rPr lang="en-US" smtClean="0"/>
              <a:t>10-Nov-19</a:t>
            </a:fld>
            <a:endParaRPr lang="en-US"/>
          </a:p>
        </p:txBody>
      </p:sp>
      <p:sp>
        <p:nvSpPr>
          <p:cNvPr id="14" name="Slide Number Placeholder 13"/>
          <p:cNvSpPr>
            <a:spLocks noGrp="1"/>
          </p:cNvSpPr>
          <p:nvPr>
            <p:ph type="sldNum" sz="quarter" idx="11"/>
          </p:nvPr>
        </p:nvSpPr>
        <p:spPr/>
        <p:txBody>
          <a:bodyPr/>
          <a:lstStyle/>
          <a:p>
            <a:fld id="{68CD34FE-4835-4E57-B521-47077D47D304}"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0FE9FA-9ED9-4373-8026-57107889663E}" type="datetimeFigureOut">
              <a:rPr lang="en-US" smtClean="0"/>
              <a:t>10-Nov-19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0FE9FA-9ED9-4373-8026-57107889663E}" type="datetimeFigureOut">
              <a:rPr lang="en-US" smtClean="0"/>
              <a:t>10-Nov-19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FE9FA-9ED9-4373-8026-57107889663E}" type="datetimeFigureOut">
              <a:rPr lang="en-US" smtClean="0"/>
              <a:t>10-Nov-19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CD34FE-4835-4E57-B521-47077D47D30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FE9FA-9ED9-4373-8026-57107889663E}" type="datetimeFigureOut">
              <a:rPr lang="en-US" smtClean="0"/>
              <a:t>10-Nov-19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CD34FE-4835-4E57-B521-47077D47D304}"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F0FE9FA-9ED9-4373-8026-57107889663E}" type="datetimeFigureOut">
              <a:rPr lang="en-US" smtClean="0"/>
              <a:t>10-Nov-19</a:t>
            </a:fld>
            <a:endParaRPr lang="en-US"/>
          </a:p>
        </p:txBody>
      </p:sp>
      <p:sp>
        <p:nvSpPr>
          <p:cNvPr id="9" name="Slide Number Placeholder 8"/>
          <p:cNvSpPr>
            <a:spLocks noGrp="1"/>
          </p:cNvSpPr>
          <p:nvPr>
            <p:ph type="sldNum" sz="quarter" idx="11"/>
          </p:nvPr>
        </p:nvSpPr>
        <p:spPr/>
        <p:txBody>
          <a:bodyPr/>
          <a:lstStyle/>
          <a:p>
            <a:fld id="{68CD34FE-4835-4E57-B521-47077D47D304}"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8CD34FE-4835-4E57-B521-47077D47D30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F0FE9FA-9ED9-4373-8026-57107889663E}" type="datetimeFigureOut">
              <a:rPr lang="en-US" smtClean="0"/>
              <a:t>10-Nov-19</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8CD34FE-4835-4E57-B521-47077D47D304}"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F0FE9FA-9ED9-4373-8026-57107889663E}" type="datetimeFigureOut">
              <a:rPr lang="en-US" smtClean="0"/>
              <a:t>10-Nov-19</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F0FE9FA-9ED9-4373-8026-57107889663E}" type="datetimeFigureOut">
              <a:rPr lang="en-US" smtClean="0"/>
              <a:t>10-Nov-19</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8CD34FE-4835-4E57-B521-47077D47D304}"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FE9FA-9ED9-4373-8026-57107889663E}" type="datetimeFigureOut">
              <a:rPr lang="en-US" smtClean="0"/>
              <a:t>10-Nov-19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CD34FE-4835-4E57-B521-47077D47D304}" type="slidenum">
              <a:rPr lang="en-US" smtClean="0"/>
              <a:t>‹#›</a:t>
            </a:fld>
            <a:endParaRPr lang="en-US"/>
          </a:p>
        </p:txBody>
      </p:sp>
    </p:spTree>
    <p:extLst>
      <p:ext uri="{BB962C8B-B14F-4D97-AF65-F5344CB8AC3E}">
        <p14:creationId xmlns:p14="http://schemas.microsoft.com/office/powerpoint/2010/main" val="83159095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1F0FE9FA-9ED9-4373-8026-57107889663E}" type="datetimeFigureOut">
              <a:rPr lang="en-US" smtClean="0"/>
              <a:t>10-Nov-19</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68CD34FE-4835-4E57-B521-47077D47D304}"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Portretul</a:t>
            </a:r>
            <a:r>
              <a:rPr lang="en-US" dirty="0" smtClean="0"/>
              <a:t> </a:t>
            </a:r>
            <a:r>
              <a:rPr lang="en-US" dirty="0" err="1" smtClean="0"/>
              <a:t>unui</a:t>
            </a:r>
            <a:r>
              <a:rPr lang="en-US" dirty="0" smtClean="0"/>
              <a:t> </a:t>
            </a:r>
            <a:r>
              <a:rPr lang="en-US" dirty="0" err="1" smtClean="0"/>
              <a:t>scaun</a:t>
            </a:r>
            <a:r>
              <a:rPr lang="en-US" dirty="0" smtClean="0"/>
              <a:t/>
            </a:r>
            <a:br>
              <a:rPr lang="en-US" dirty="0" smtClean="0"/>
            </a:br>
            <a:endParaRPr lang="en-US" sz="2400" dirty="0"/>
          </a:p>
        </p:txBody>
      </p:sp>
      <p:sp>
        <p:nvSpPr>
          <p:cNvPr id="3" name="Subtitle 2"/>
          <p:cNvSpPr>
            <a:spLocks noGrp="1"/>
          </p:cNvSpPr>
          <p:nvPr>
            <p:ph type="subTitle" idx="1"/>
          </p:nvPr>
        </p:nvSpPr>
        <p:spPr/>
        <p:txBody>
          <a:bodyPr/>
          <a:lstStyle/>
          <a:p>
            <a:r>
              <a:rPr lang="en-US" dirty="0" smtClean="0">
                <a:latin typeface="+mj-lt"/>
              </a:rPr>
              <a:t>Indi Bo</a:t>
            </a:r>
            <a:r>
              <a:rPr lang="ro-RO" dirty="0" smtClean="0">
                <a:latin typeface="+mj-lt"/>
              </a:rPr>
              <a:t>țoc, clasa a X-a D</a:t>
            </a:r>
            <a:endParaRPr lang="en-US" dirty="0">
              <a:latin typeface="+mj-lt"/>
            </a:endParaRPr>
          </a:p>
        </p:txBody>
      </p:sp>
    </p:spTree>
    <p:extLst>
      <p:ext uri="{BB962C8B-B14F-4D97-AF65-F5344CB8AC3E}">
        <p14:creationId xmlns:p14="http://schemas.microsoft.com/office/powerpoint/2010/main" val="2211543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81200"/>
            <a:ext cx="9143999" cy="2062103"/>
          </a:xfrm>
          <a:prstGeom prst="rect">
            <a:avLst/>
          </a:prstGeom>
        </p:spPr>
        <p:txBody>
          <a:bodyPr wrap="square">
            <a:spAutoFit/>
          </a:bodyPr>
          <a:lstStyle/>
          <a:p>
            <a:pPr algn="ctr"/>
            <a:r>
              <a:rPr lang="ro-RO" sz="4800" b="1" dirty="0" smtClean="0"/>
              <a:t>Scaunele</a:t>
            </a:r>
            <a:endParaRPr lang="en-US" sz="4800" b="1" dirty="0" smtClean="0"/>
          </a:p>
          <a:p>
            <a:pPr algn="ctr"/>
            <a:r>
              <a:rPr lang="ro-RO" sz="4800" dirty="0" smtClean="0"/>
              <a:t>din </a:t>
            </a:r>
            <a:r>
              <a:rPr lang="ro-RO" sz="4800" dirty="0"/>
              <a:t>componența </a:t>
            </a:r>
            <a:r>
              <a:rPr lang="ro-RO" sz="4800" i="1" dirty="0"/>
              <a:t>Mesei </a:t>
            </a:r>
            <a:r>
              <a:rPr lang="ro-RO" sz="4800" i="1" dirty="0" smtClean="0"/>
              <a:t>Tăcerii</a:t>
            </a:r>
            <a:endParaRPr lang="en-US" sz="4800" i="1" dirty="0" smtClean="0"/>
          </a:p>
          <a:p>
            <a:pPr algn="ctr"/>
            <a:r>
              <a:rPr lang="ro-RO" sz="3200" i="1" dirty="0" smtClean="0"/>
              <a:t>(</a:t>
            </a:r>
            <a:r>
              <a:rPr lang="en-US" sz="3200" i="1" dirty="0" err="1" smtClean="0"/>
              <a:t>Constantin</a:t>
            </a:r>
            <a:r>
              <a:rPr lang="en-US" sz="3200" i="1" dirty="0" smtClean="0"/>
              <a:t> Br</a:t>
            </a:r>
            <a:r>
              <a:rPr lang="ro-RO" sz="3200" i="1" dirty="0" smtClean="0"/>
              <a:t>âncuși)</a:t>
            </a:r>
            <a:endParaRPr lang="en-US" sz="3200" i="1" dirty="0"/>
          </a:p>
        </p:txBody>
      </p:sp>
    </p:spTree>
    <p:extLst>
      <p:ext uri="{BB962C8B-B14F-4D97-AF65-F5344CB8AC3E}">
        <p14:creationId xmlns:p14="http://schemas.microsoft.com/office/powerpoint/2010/main" val="2975386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UNDE? CÂND? CINE?</a:t>
            </a:r>
            <a:endParaRPr lang="en-US" dirty="0"/>
          </a:p>
        </p:txBody>
      </p:sp>
      <p:sp>
        <p:nvSpPr>
          <p:cNvPr id="3" name="Content Placeholder 2"/>
          <p:cNvSpPr>
            <a:spLocks noGrp="1"/>
          </p:cNvSpPr>
          <p:nvPr>
            <p:ph idx="1"/>
          </p:nvPr>
        </p:nvSpPr>
        <p:spPr/>
        <p:txBody>
          <a:bodyPr/>
          <a:lstStyle/>
          <a:p>
            <a:r>
              <a:rPr lang="ro-RO" dirty="0" smtClean="0">
                <a:latin typeface="+mj-lt"/>
              </a:rPr>
              <a:t>Au apărut în versiunea a doua a Mesei Tăcerii, în 1938, fiind realizate la atelierul de la Deva</a:t>
            </a:r>
          </a:p>
          <a:p>
            <a:r>
              <a:rPr lang="ro-RO" dirty="0" smtClean="0">
                <a:latin typeface="+mj-lt"/>
              </a:rPr>
              <a:t>Constantin Brâncuși a făcut comanda ulterior</a:t>
            </a:r>
            <a:r>
              <a:rPr lang="ro-RO" dirty="0">
                <a:latin typeface="+mj-lt"/>
              </a:rPr>
              <a:t> </a:t>
            </a:r>
            <a:r>
              <a:rPr lang="ro-RO" dirty="0" smtClean="0">
                <a:latin typeface="+mj-lt"/>
              </a:rPr>
              <a:t>pentru a putea oferi orașului Târgu Jiu versiunea combinatorie, cu masă și 12 scaune</a:t>
            </a:r>
            <a:endParaRPr lang="en-US" dirty="0">
              <a:latin typeface="+mj-lt"/>
            </a:endParaRPr>
          </a:p>
        </p:txBody>
      </p:sp>
    </p:spTree>
    <p:extLst>
      <p:ext uri="{BB962C8B-B14F-4D97-AF65-F5344CB8AC3E}">
        <p14:creationId xmlns:p14="http://schemas.microsoft.com/office/powerpoint/2010/main" val="28991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DIN CE?</a:t>
            </a:r>
            <a:endParaRPr lang="en-US" dirty="0"/>
          </a:p>
        </p:txBody>
      </p:sp>
      <p:sp>
        <p:nvSpPr>
          <p:cNvPr id="3" name="Content Placeholder 2"/>
          <p:cNvSpPr>
            <a:spLocks noGrp="1"/>
          </p:cNvSpPr>
          <p:nvPr>
            <p:ph idx="1"/>
          </p:nvPr>
        </p:nvSpPr>
        <p:spPr/>
        <p:txBody>
          <a:bodyPr>
            <a:normAutofit/>
          </a:bodyPr>
          <a:lstStyle/>
          <a:p>
            <a:r>
              <a:rPr lang="ro-RO" dirty="0" smtClean="0">
                <a:latin typeface="+mj-lt"/>
              </a:rPr>
              <a:t>Scaunele, ca și Masa, sunt realizate din piatră de Banpotoc</a:t>
            </a:r>
            <a:endParaRPr lang="en-US" dirty="0" smtClean="0">
              <a:latin typeface="+mj-lt"/>
            </a:endParaRPr>
          </a:p>
          <a:p>
            <a:pPr marL="0" indent="0">
              <a:buNone/>
            </a:pPr>
            <a:r>
              <a:rPr lang="en-US" sz="4600" dirty="0" smtClean="0">
                <a:solidFill>
                  <a:srgbClr val="675E47"/>
                </a:solidFill>
                <a:latin typeface="+mj-lt"/>
              </a:rPr>
              <a:t>SIMBOLISTIC</a:t>
            </a:r>
            <a:r>
              <a:rPr lang="ro-RO" sz="4600" dirty="0" smtClean="0">
                <a:solidFill>
                  <a:srgbClr val="675E47"/>
                </a:solidFill>
                <a:latin typeface="+mj-lt"/>
              </a:rPr>
              <a:t>Ă</a:t>
            </a:r>
            <a:endParaRPr lang="ro-RO" sz="4600" dirty="0">
              <a:solidFill>
                <a:srgbClr val="675E47"/>
              </a:solidFill>
              <a:latin typeface="+mj-lt"/>
            </a:endParaRPr>
          </a:p>
          <a:p>
            <a:r>
              <a:rPr lang="vi-VN" dirty="0">
                <a:latin typeface="Cambria" pitchFamily="18" charset="0"/>
                <a:ea typeface="Cambria" pitchFamily="18" charset="0"/>
              </a:rPr>
              <a:t>Semnificația creației lui Brâncuși a fost supusă multor interpretări. Una dintre ele este aceea că Masa Tăcerii reprezintă Cina cea de Taină, în care cei 12 apostoli se află în jurul lui Iisus. Cele 12 scaune din jurul mesei sunt Apostolii, iar Masa îl reprezintă pe însuși Iisus.</a:t>
            </a:r>
          </a:p>
          <a:p>
            <a:endParaRPr lang="vi-VN" dirty="0">
              <a:latin typeface="Cambria" pitchFamily="18" charset="0"/>
              <a:ea typeface="Cambria" pitchFamily="18" charset="0"/>
            </a:endParaRPr>
          </a:p>
          <a:p>
            <a:r>
              <a:rPr lang="vi-VN" dirty="0">
                <a:latin typeface="Cambria" pitchFamily="18" charset="0"/>
                <a:ea typeface="Cambria" pitchFamily="18" charset="0"/>
              </a:rPr>
              <a:t>Masa reprezintă și un simbol al reunirii familiei și al meditației, dorința lui Brâncuși fiind ca lucrarea sa să determine renașterea acestui vechi obicei străbun</a:t>
            </a:r>
            <a:endParaRPr lang="ro-RO" dirty="0">
              <a:latin typeface="Cambria" pitchFamily="18" charset="0"/>
              <a:ea typeface="Cambria" pitchFamily="18" charset="0"/>
            </a:endParaRPr>
          </a:p>
        </p:txBody>
      </p:sp>
    </p:spTree>
    <p:extLst>
      <p:ext uri="{BB962C8B-B14F-4D97-AF65-F5344CB8AC3E}">
        <p14:creationId xmlns:p14="http://schemas.microsoft.com/office/powerpoint/2010/main" val="1529790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STIL &amp; EVOLUȚIE</a:t>
            </a:r>
            <a:endParaRPr lang="en-US" dirty="0"/>
          </a:p>
        </p:txBody>
      </p:sp>
      <p:sp>
        <p:nvSpPr>
          <p:cNvPr id="3" name="Content Placeholder 2"/>
          <p:cNvSpPr>
            <a:spLocks noGrp="1"/>
          </p:cNvSpPr>
          <p:nvPr>
            <p:ph idx="1"/>
          </p:nvPr>
        </p:nvSpPr>
        <p:spPr>
          <a:xfrm>
            <a:off x="457200" y="1981200"/>
            <a:ext cx="7924800" cy="4144963"/>
          </a:xfrm>
        </p:spPr>
        <p:txBody>
          <a:bodyPr>
            <a:normAutofit/>
          </a:bodyPr>
          <a:lstStyle/>
          <a:p>
            <a:r>
              <a:rPr lang="vi-VN" sz="2800" dirty="0">
                <a:latin typeface="Cambria" pitchFamily="18" charset="0"/>
                <a:ea typeface="Cambria" pitchFamily="18" charset="0"/>
                <a:cs typeface="Calibri" pitchFamily="34" charset="0"/>
              </a:rPr>
              <a:t>Stilul de care ar aparține cu siguranță micile mari opere ar fi cu siguranță </a:t>
            </a:r>
            <a:r>
              <a:rPr lang="vi-VN" sz="2800" b="1" i="1" dirty="0">
                <a:latin typeface="Cambria" pitchFamily="18" charset="0"/>
                <a:ea typeface="Cambria" pitchFamily="18" charset="0"/>
                <a:cs typeface="Calibri" pitchFamily="34" charset="0"/>
              </a:rPr>
              <a:t>modernismul</a:t>
            </a:r>
          </a:p>
          <a:p>
            <a:r>
              <a:rPr lang="vi-VN" sz="2800" dirty="0" smtClean="0">
                <a:latin typeface="Cambria" pitchFamily="18" charset="0"/>
                <a:ea typeface="Cambria" pitchFamily="18" charset="0"/>
                <a:cs typeface="Calibri" pitchFamily="34" charset="0"/>
              </a:rPr>
              <a:t>Mas</a:t>
            </a:r>
            <a:r>
              <a:rPr lang="ro-RO" sz="2800" dirty="0" smtClean="0">
                <a:latin typeface="Cambria" pitchFamily="18" charset="0"/>
                <a:ea typeface="Cambria" pitchFamily="18" charset="0"/>
                <a:cs typeface="Calibri" pitchFamily="34" charset="0"/>
              </a:rPr>
              <a:t>a</a:t>
            </a:r>
            <a:r>
              <a:rPr lang="vi-VN" sz="2800" dirty="0" smtClean="0">
                <a:latin typeface="Cambria" pitchFamily="18" charset="0"/>
                <a:ea typeface="Cambria" pitchFamily="18" charset="0"/>
                <a:cs typeface="Calibri" pitchFamily="34" charset="0"/>
              </a:rPr>
              <a:t> </a:t>
            </a:r>
            <a:r>
              <a:rPr lang="vi-VN" sz="2800" dirty="0">
                <a:latin typeface="Cambria" pitchFamily="18" charset="0"/>
                <a:ea typeface="Cambria" pitchFamily="18" charset="0"/>
                <a:cs typeface="Calibri" pitchFamily="34" charset="0"/>
              </a:rPr>
              <a:t>asemănătoare cu Masa Tăcerii aflată la biserica din Pătrăuţi, datând din timpurile lui Ştefan cel Mare probabil sursa de inspiraţie a operei </a:t>
            </a:r>
            <a:r>
              <a:rPr lang="vi-VN" sz="2800" dirty="0" smtClean="0">
                <a:latin typeface="Cambria" pitchFamily="18" charset="0"/>
                <a:ea typeface="Cambria" pitchFamily="18" charset="0"/>
                <a:cs typeface="Calibri" pitchFamily="34" charset="0"/>
              </a:rPr>
              <a:t>brâncuşiene</a:t>
            </a:r>
            <a:r>
              <a:rPr lang="ro-RO" sz="2800" dirty="0" smtClean="0">
                <a:latin typeface="Cambria" pitchFamily="18" charset="0"/>
                <a:ea typeface="Cambria" pitchFamily="18" charset="0"/>
                <a:cs typeface="Calibri" pitchFamily="34" charset="0"/>
              </a:rPr>
              <a:t>.</a:t>
            </a:r>
            <a:endParaRPr lang="vi-VN" sz="2800" dirty="0">
              <a:latin typeface="Cambria" pitchFamily="18" charset="0"/>
              <a:ea typeface="Cambria" pitchFamily="18" charset="0"/>
              <a:cs typeface="Calibri" pitchFamily="34" charset="0"/>
            </a:endParaRPr>
          </a:p>
        </p:txBody>
      </p:sp>
    </p:spTree>
    <p:extLst>
      <p:ext uri="{BB962C8B-B14F-4D97-AF65-F5344CB8AC3E}">
        <p14:creationId xmlns:p14="http://schemas.microsoft.com/office/powerpoint/2010/main" val="2443722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referRelativeResize="0">
            <a:picLocks/>
          </p:cNvPicPr>
          <p:nvPr/>
        </p:nvPicPr>
        <p:blipFill>
          <a:blip r:embed="rId2" cstate="print">
            <a:extLst>
              <a:ext uri="{28A0092B-C50C-407E-A947-70E740481C1C}">
                <a14:useLocalDpi xmlns:a14="http://schemas.microsoft.com/office/drawing/2010/main" val="0"/>
              </a:ext>
            </a:extLst>
          </a:blip>
          <a:stretch>
            <a:fillRect/>
          </a:stretch>
        </p:blipFill>
        <p:spPr>
          <a:xfrm>
            <a:off x="0" y="-2"/>
            <a:ext cx="9144000" cy="6858000"/>
          </a:xfrm>
          <a:prstGeom prst="rect">
            <a:avLst/>
          </a:prstGeom>
        </p:spPr>
      </p:pic>
    </p:spTree>
    <p:extLst>
      <p:ext uri="{BB962C8B-B14F-4D97-AF65-F5344CB8AC3E}">
        <p14:creationId xmlns:p14="http://schemas.microsoft.com/office/powerpoint/2010/main" val="2498261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PREZENT</a:t>
            </a:r>
            <a:endParaRPr lang="en-US" dirty="0"/>
          </a:p>
        </p:txBody>
      </p:sp>
      <p:sp>
        <p:nvSpPr>
          <p:cNvPr id="3" name="Content Placeholder 2"/>
          <p:cNvSpPr>
            <a:spLocks noGrp="1"/>
          </p:cNvSpPr>
          <p:nvPr>
            <p:ph sz="quarter" idx="1"/>
          </p:nvPr>
        </p:nvSpPr>
        <p:spPr/>
        <p:txBody>
          <a:bodyPr/>
          <a:lstStyle/>
          <a:p>
            <a:r>
              <a:rPr lang="ro-RO" dirty="0">
                <a:latin typeface="Cambria" pitchFamily="18" charset="0"/>
                <a:ea typeface="Cambria" pitchFamily="18" charset="0"/>
              </a:rPr>
              <a:t>În prezent, scaunele ce intră în componeța Mesei Tăcerii </a:t>
            </a:r>
            <a:r>
              <a:rPr lang="ro-RO" dirty="0" smtClean="0">
                <a:latin typeface="Cambria" pitchFamily="18" charset="0"/>
                <a:ea typeface="Cambria" pitchFamily="18" charset="0"/>
              </a:rPr>
              <a:t>aparțin Ansamblului Monumental </a:t>
            </a:r>
            <a:r>
              <a:rPr lang="ro-RO" dirty="0">
                <a:latin typeface="Cambria" pitchFamily="18" charset="0"/>
                <a:ea typeface="Cambria" pitchFamily="18" charset="0"/>
              </a:rPr>
              <a:t>din Târgu Jiu </a:t>
            </a:r>
            <a:r>
              <a:rPr lang="ro-RO" dirty="0" smtClean="0">
                <a:latin typeface="Cambria" pitchFamily="18" charset="0"/>
                <a:ea typeface="Cambria" pitchFamily="18" charset="0"/>
              </a:rPr>
              <a:t>și sunt vizitate de mii de turiști anual</a:t>
            </a:r>
            <a:endParaRPr lang="en-US" dirty="0">
              <a:latin typeface="Cambria" pitchFamily="18" charset="0"/>
              <a:ea typeface="Cambria" pitchFamily="18" charset="0"/>
            </a:endParaRPr>
          </a:p>
        </p:txBody>
      </p:sp>
    </p:spTree>
    <p:extLst>
      <p:ext uri="{BB962C8B-B14F-4D97-AF65-F5344CB8AC3E}">
        <p14:creationId xmlns:p14="http://schemas.microsoft.com/office/powerpoint/2010/main" val="2427169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304800"/>
            <a:ext cx="9144000" cy="6096000"/>
          </a:xfrm>
        </p:spPr>
      </p:pic>
    </p:spTree>
    <p:extLst>
      <p:ext uri="{BB962C8B-B14F-4D97-AF65-F5344CB8AC3E}">
        <p14:creationId xmlns:p14="http://schemas.microsoft.com/office/powerpoint/2010/main" val="25941661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1545</TotalTime>
  <Words>234</Words>
  <Application>Microsoft Office PowerPoint</Application>
  <PresentationFormat>On-screen Show (4:3)</PresentationFormat>
  <Paragraphs>19</Paragraphs>
  <Slides>8</Slides>
  <Notes>0</Notes>
  <HiddenSlides>0</HiddenSlides>
  <MMClips>0</MMClips>
  <ScaleCrop>false</ScaleCrop>
  <HeadingPairs>
    <vt:vector size="4" baseType="variant">
      <vt:variant>
        <vt:lpstr>Theme</vt:lpstr>
      </vt:variant>
      <vt:variant>
        <vt:i4>5</vt:i4>
      </vt:variant>
      <vt:variant>
        <vt:lpstr>Slide Titles</vt:lpstr>
      </vt:variant>
      <vt:variant>
        <vt:i4>8</vt:i4>
      </vt:variant>
    </vt:vector>
  </HeadingPairs>
  <TitlesOfParts>
    <vt:vector size="13" baseType="lpstr">
      <vt:lpstr>Adjacency</vt:lpstr>
      <vt:lpstr>1_Adjacency</vt:lpstr>
      <vt:lpstr>Civic</vt:lpstr>
      <vt:lpstr>Office Theme</vt:lpstr>
      <vt:lpstr>Elemental</vt:lpstr>
      <vt:lpstr>Portretul unui scaun </vt:lpstr>
      <vt:lpstr>PowerPoint Presentation</vt:lpstr>
      <vt:lpstr>UNDE? CÂND? CINE?</vt:lpstr>
      <vt:lpstr>DIN CE?</vt:lpstr>
      <vt:lpstr>STIL &amp; EVOLUȚIE</vt:lpstr>
      <vt:lpstr>PowerPoint Presentation</vt:lpstr>
      <vt:lpstr>PREZENT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Portretul unui scaun</dc:title>
  <dc:creator>User</dc:creator>
  <cp:lastModifiedBy>User</cp:lastModifiedBy>
  <cp:revision>7</cp:revision>
  <dcterms:created xsi:type="dcterms:W3CDTF">2019-11-02T17:57:23Z</dcterms:created>
  <dcterms:modified xsi:type="dcterms:W3CDTF">2019-11-10T17:24:52Z</dcterms:modified>
</cp:coreProperties>
</file>