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4" r:id="rId2"/>
    <p:sldMasterId id="2147483780" r:id="rId3"/>
    <p:sldMasterId id="2147483792" r:id="rId4"/>
    <p:sldMasterId id="2147483804" r:id="rId5"/>
  </p:sldMasterIdLst>
  <p:sldIdLst>
    <p:sldId id="256" r:id="rId6"/>
    <p:sldId id="257" r:id="rId7"/>
    <p:sldId id="258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0FF"/>
    <a:srgbClr val="0080FF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95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7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84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00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46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24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28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66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6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57CD-1FE1-4E9B-A6C3-E28463DEE73B}" type="datetimeFigureOut">
              <a:rPr lang="en-US" smtClean="0"/>
              <a:t>11-Feb-19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D249F-9701-4DAD-BD1C-E9D9A73E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.jpg"/><Relationship Id="rId5" Type="http://schemas.openxmlformats.org/officeDocument/2006/relationships/image" Target="../media/image7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o-RO" b="1" dirty="0" smtClean="0"/>
              <a:t>FÂNTÂNA CINETICĂ</a:t>
            </a:r>
            <a:br>
              <a:rPr lang="ro-RO" b="1" dirty="0" smtClean="0"/>
            </a:br>
            <a:r>
              <a:rPr lang="ro-RO" b="1" dirty="0" smtClean="0"/>
              <a:t>DE LA REȘIȚA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2438399"/>
          </a:xfrm>
        </p:spPr>
        <p:txBody>
          <a:bodyPr>
            <a:normAutofit/>
          </a:bodyPr>
          <a:lstStyle/>
          <a:p>
            <a:r>
              <a:rPr lang="ro-RO" sz="2800" dirty="0" smtClean="0"/>
              <a:t>CONSTANTIN LUCACI</a:t>
            </a:r>
          </a:p>
          <a:p>
            <a:r>
              <a:rPr lang="ro-RO" sz="2800" dirty="0" smtClean="0"/>
              <a:t>07.07.1923 – 20.07.2014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84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ro-RO" dirty="0" smtClean="0"/>
              <a:t>CA ȘI INTRODUCERE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Când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două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idei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se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întâlnesc</a:t>
            </a:r>
            <a:r>
              <a:rPr lang="ro-RO" sz="20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din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ele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poate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rezulta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altă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idee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Aceasta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este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creativitatea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!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Când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ideea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artei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şi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cea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tehnicii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sunt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puse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laolaltă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de un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maestru</a:t>
            </a:r>
            <a:r>
              <a:rPr lang="ro-RO" sz="20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apare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capodoperă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!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Aceasta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este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fântâna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cinetică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un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simbol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veritabil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al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Reşiţei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În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centrul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oraşului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de la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poalele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munţilor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Semenic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fie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că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e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noapte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sau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zi</a:t>
            </a:r>
            <a:r>
              <a:rPr lang="ro-RO" sz="20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să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vezi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cum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apa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şi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metalul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îşi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mâna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pentru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a-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ţi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oferi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un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spectacol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neuitat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! Lumina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năstruşnică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se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amestecă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în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jocul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lor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şi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oferă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curcubeelor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scenă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stabilă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care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să-și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manifeste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arta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chiar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în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centrul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Reşiţei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ro-RO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Fântâna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străpunge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tiparele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mentale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obişnuite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!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În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preajma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ei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imaginaţia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conduce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către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noi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culmi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!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Între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noi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fie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vorba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asta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și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fost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intenţia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creatorului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ei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sculptorul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Constantin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Lucaci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 El a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vrut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să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lase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în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urmă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mai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mult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decât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un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simplu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monument,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arta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lui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fiind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vehiculul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care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transportă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într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-o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altă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dimensiune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40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DESCRIERE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o-R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titlu: </a:t>
            </a:r>
            <a:r>
              <a:rPr lang="ro-RO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FÂNTÂNA CITETICĂ A LUI CONSTANTIN LUCACI DE LA REȘIȚA</a:t>
            </a:r>
          </a:p>
          <a:p>
            <a:pPr marL="0" indent="0">
              <a:buNone/>
            </a:pPr>
            <a:endParaRPr lang="ro-RO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autor: </a:t>
            </a:r>
            <a:r>
              <a:rPr lang="ro-RO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CONSTANTIN LUCACI</a:t>
            </a:r>
          </a:p>
          <a:p>
            <a:endParaRPr lang="ro-RO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finalizării: </a:t>
            </a:r>
            <a:r>
              <a:rPr lang="ro-RO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22 august 1984</a:t>
            </a:r>
          </a:p>
          <a:p>
            <a:endParaRPr lang="ro-RO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dimensiun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o-RO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7 metri</a:t>
            </a:r>
          </a:p>
          <a:p>
            <a:endParaRPr lang="ro-RO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tehnici de lucru: </a:t>
            </a:r>
            <a:r>
              <a:rPr lang="ro-RO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MODELAREA OȚELULUI INOXIDABIL, UTILIZAREA CIMENTULUI PENTRU CONSOLIDARE</a:t>
            </a:r>
          </a:p>
          <a:p>
            <a:endParaRPr lang="ro-RO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curentul artistic: </a:t>
            </a:r>
            <a:r>
              <a:rPr lang="ro-RO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PARTIZAN</a:t>
            </a:r>
            <a:r>
              <a:rPr lang="ro-R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de secol XX (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vi-VN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studiat desenul și arta modelajului cu pictorul Tiberiu Bottlik, format în mediul artistic parizian de la început de secol 20, fost coleg de școală cu Ivan Mestrovici, care a lucrat la Paris timp de două decenii</a:t>
            </a:r>
            <a:r>
              <a:rPr lang="ro-R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</a:p>
          <a:p>
            <a:endParaRPr lang="ro-RO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elemente specifice: </a:t>
            </a:r>
            <a:r>
              <a:rPr lang="ro-RO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FORMA</a:t>
            </a:r>
            <a:r>
              <a:rPr lang="ro-R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specifică stilului modern, caracterizată de </a:t>
            </a:r>
            <a:r>
              <a:rPr lang="ro-RO" sz="16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unghiuri </a:t>
            </a:r>
            <a:r>
              <a:rPr lang="ro-R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ascuțite, </a:t>
            </a:r>
            <a:r>
              <a:rPr lang="ro-RO" sz="16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linii</a:t>
            </a:r>
            <a:r>
              <a:rPr lang="ro-RO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curbe și frânte, </a:t>
            </a:r>
            <a:r>
              <a:rPr lang="ro-RO" sz="16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aspect</a:t>
            </a:r>
            <a:r>
              <a:rPr lang="ro-R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neregulat, cu tentă tehnică, </a:t>
            </a:r>
            <a:r>
              <a:rPr lang="ro-RO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CULOAREA</a:t>
            </a:r>
            <a:r>
              <a:rPr lang="ro-R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specifică oțelului inoxidabil</a:t>
            </a:r>
          </a:p>
        </p:txBody>
      </p:sp>
    </p:spTree>
    <p:extLst>
      <p:ext uri="{BB962C8B-B14F-4D97-AF65-F5344CB8AC3E}">
        <p14:creationId xmlns:p14="http://schemas.microsoft.com/office/powerpoint/2010/main" val="1880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ro-RO" sz="4100" dirty="0" smtClean="0"/>
              <a:t>Fântâna </a:t>
            </a:r>
            <a:r>
              <a:rPr lang="ro-RO" sz="4100" dirty="0" smtClean="0"/>
              <a:t>a fost construită cu scopul de a concepe un nou simbol al orașului Reșița</a:t>
            </a:r>
          </a:p>
          <a:p>
            <a:pPr marL="384048" lvl="1" indent="0">
              <a:buNone/>
            </a:pPr>
            <a:endParaRPr lang="ro-RO" sz="4100" dirty="0" smtClean="0"/>
          </a:p>
          <a:p>
            <a:endParaRPr lang="ro-RO" dirty="0" smtClean="0"/>
          </a:p>
          <a:p>
            <a:pPr marL="0" indent="0">
              <a:buNone/>
            </a:pPr>
            <a:r>
              <a:rPr lang="ro-RO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4100" dirty="0" smtClean="0">
                <a:solidFill>
                  <a:srgbClr val="80C0FF"/>
                </a:solidFill>
              </a:rPr>
              <a:t>&lt;&lt; </a:t>
            </a:r>
            <a:r>
              <a:rPr lang="en-US" sz="4100" dirty="0" err="1" smtClean="0">
                <a:solidFill>
                  <a:srgbClr val="80C0FF"/>
                </a:solidFill>
              </a:rPr>
              <a:t>Fântâna</a:t>
            </a:r>
            <a:r>
              <a:rPr lang="en-US" sz="4100" dirty="0" smtClean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cinetică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este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cea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mai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frumoasă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dintre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cele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nouă</a:t>
            </a:r>
            <a:r>
              <a:rPr lang="en-US" sz="4100" dirty="0">
                <a:solidFill>
                  <a:srgbClr val="80C0FF"/>
                </a:solidFill>
              </a:rPr>
              <a:t> „</a:t>
            </a:r>
            <a:r>
              <a:rPr lang="en-US" sz="4100" dirty="0" err="1">
                <a:solidFill>
                  <a:srgbClr val="80C0FF"/>
                </a:solidFill>
              </a:rPr>
              <a:t>simfonii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lichide</a:t>
            </a:r>
            <a:r>
              <a:rPr lang="en-US" sz="4100" dirty="0">
                <a:solidFill>
                  <a:srgbClr val="80C0FF"/>
                </a:solidFill>
              </a:rPr>
              <a:t>” create de </a:t>
            </a:r>
            <a:r>
              <a:rPr lang="en-US" sz="4100" dirty="0" err="1">
                <a:solidFill>
                  <a:srgbClr val="80C0FF"/>
                </a:solidFill>
              </a:rPr>
              <a:t>maestrul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Lucaci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în</a:t>
            </a:r>
            <a:r>
              <a:rPr lang="en-US" sz="4100" dirty="0">
                <a:solidFill>
                  <a:srgbClr val="80C0FF"/>
                </a:solidFill>
              </a:rPr>
              <a:t> 9 </a:t>
            </a:r>
            <a:r>
              <a:rPr lang="en-US" sz="4100" dirty="0" err="1">
                <a:solidFill>
                  <a:srgbClr val="80C0FF"/>
                </a:solidFill>
              </a:rPr>
              <a:t>oraşe</a:t>
            </a:r>
            <a:r>
              <a:rPr lang="en-US" sz="4100" dirty="0">
                <a:solidFill>
                  <a:srgbClr val="80C0FF"/>
                </a:solidFill>
              </a:rPr>
              <a:t> ale </a:t>
            </a:r>
            <a:r>
              <a:rPr lang="en-US" sz="4100" dirty="0" err="1">
                <a:solidFill>
                  <a:srgbClr val="80C0FF"/>
                </a:solidFill>
              </a:rPr>
              <a:t>României</a:t>
            </a:r>
            <a:r>
              <a:rPr lang="en-US" sz="4100" dirty="0">
                <a:solidFill>
                  <a:srgbClr val="80C0FF"/>
                </a:solidFill>
              </a:rPr>
              <a:t> (</a:t>
            </a:r>
            <a:r>
              <a:rPr lang="en-US" sz="4100" dirty="0" err="1">
                <a:solidFill>
                  <a:srgbClr val="80C0FF"/>
                </a:solidFill>
              </a:rPr>
              <a:t>Constanţa</a:t>
            </a:r>
            <a:r>
              <a:rPr lang="en-US" sz="4100" dirty="0">
                <a:solidFill>
                  <a:srgbClr val="80C0FF"/>
                </a:solidFill>
              </a:rPr>
              <a:t>, </a:t>
            </a:r>
            <a:r>
              <a:rPr lang="en-US" sz="4100" dirty="0" err="1">
                <a:solidFill>
                  <a:srgbClr val="80C0FF"/>
                </a:solidFill>
              </a:rPr>
              <a:t>Drobeta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Turnu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Severin</a:t>
            </a:r>
            <a:r>
              <a:rPr lang="en-US" sz="4100" dirty="0">
                <a:solidFill>
                  <a:srgbClr val="80C0FF"/>
                </a:solidFill>
              </a:rPr>
              <a:t>, </a:t>
            </a:r>
            <a:r>
              <a:rPr lang="en-US" sz="4100" dirty="0" err="1">
                <a:solidFill>
                  <a:srgbClr val="80C0FF"/>
                </a:solidFill>
              </a:rPr>
              <a:t>Vaslui</a:t>
            </a:r>
            <a:r>
              <a:rPr lang="en-US" sz="4100" dirty="0">
                <a:solidFill>
                  <a:srgbClr val="80C0FF"/>
                </a:solidFill>
              </a:rPr>
              <a:t>, </a:t>
            </a:r>
            <a:r>
              <a:rPr lang="en-US" sz="4100" dirty="0" err="1">
                <a:solidFill>
                  <a:srgbClr val="80C0FF"/>
                </a:solidFill>
              </a:rPr>
              <a:t>Reşiţa</a:t>
            </a:r>
            <a:r>
              <a:rPr lang="en-US" sz="4100" dirty="0">
                <a:solidFill>
                  <a:srgbClr val="80C0FF"/>
                </a:solidFill>
              </a:rPr>
              <a:t>, </a:t>
            </a:r>
            <a:r>
              <a:rPr lang="en-US" sz="4100" dirty="0" err="1">
                <a:solidFill>
                  <a:srgbClr val="80C0FF"/>
                </a:solidFill>
              </a:rPr>
              <a:t>Brăila</a:t>
            </a:r>
            <a:r>
              <a:rPr lang="en-US" sz="4100" dirty="0">
                <a:solidFill>
                  <a:srgbClr val="80C0FF"/>
                </a:solidFill>
              </a:rPr>
              <a:t> – 3 </a:t>
            </a:r>
            <a:r>
              <a:rPr lang="en-US" sz="4100" dirty="0" err="1">
                <a:solidFill>
                  <a:srgbClr val="80C0FF"/>
                </a:solidFill>
              </a:rPr>
              <a:t>fântâni</a:t>
            </a:r>
            <a:r>
              <a:rPr lang="en-US" sz="4100" dirty="0">
                <a:solidFill>
                  <a:srgbClr val="80C0FF"/>
                </a:solidFill>
              </a:rPr>
              <a:t>, Giurgiu </a:t>
            </a:r>
            <a:r>
              <a:rPr lang="en-US" sz="4100" dirty="0" err="1">
                <a:solidFill>
                  <a:srgbClr val="80C0FF"/>
                </a:solidFill>
              </a:rPr>
              <a:t>şi</a:t>
            </a:r>
            <a:r>
              <a:rPr lang="en-US" sz="4100" dirty="0">
                <a:solidFill>
                  <a:srgbClr val="80C0FF"/>
                </a:solidFill>
              </a:rPr>
              <a:t> Alba-Iulia).</a:t>
            </a:r>
          </a:p>
          <a:p>
            <a:pPr marL="0" indent="0">
              <a:buNone/>
            </a:pPr>
            <a:r>
              <a:rPr lang="ro-RO" sz="4100" dirty="0" smtClean="0">
                <a:solidFill>
                  <a:srgbClr val="80C0FF"/>
                </a:solidFill>
              </a:rPr>
              <a:t>	</a:t>
            </a:r>
            <a:r>
              <a:rPr lang="en-US" sz="4100" dirty="0" err="1" smtClean="0">
                <a:solidFill>
                  <a:srgbClr val="80C0FF"/>
                </a:solidFill>
              </a:rPr>
              <a:t>Secretele</a:t>
            </a:r>
            <a:r>
              <a:rPr lang="en-US" sz="4100" dirty="0" smtClean="0">
                <a:solidFill>
                  <a:srgbClr val="80C0FF"/>
                </a:solidFill>
              </a:rPr>
              <a:t> </a:t>
            </a:r>
            <a:r>
              <a:rPr lang="en-US" sz="4100" dirty="0">
                <a:solidFill>
                  <a:srgbClr val="80C0FF"/>
                </a:solidFill>
              </a:rPr>
              <a:t>sale </a:t>
            </a:r>
            <a:r>
              <a:rPr lang="en-US" sz="4100" dirty="0" err="1">
                <a:solidFill>
                  <a:srgbClr val="80C0FF"/>
                </a:solidFill>
              </a:rPr>
              <a:t>ies</a:t>
            </a:r>
            <a:r>
              <a:rPr lang="en-US" sz="4100" dirty="0">
                <a:solidFill>
                  <a:srgbClr val="80C0FF"/>
                </a:solidFill>
              </a:rPr>
              <a:t> la </a:t>
            </a:r>
            <a:r>
              <a:rPr lang="en-US" sz="4100" dirty="0" err="1">
                <a:solidFill>
                  <a:srgbClr val="80C0FF"/>
                </a:solidFill>
              </a:rPr>
              <a:t>iveală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când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îi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afli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povestea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ce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răzbate</a:t>
            </a:r>
            <a:r>
              <a:rPr lang="en-US" sz="4100" dirty="0">
                <a:solidFill>
                  <a:srgbClr val="80C0FF"/>
                </a:solidFill>
              </a:rPr>
              <a:t> din </a:t>
            </a:r>
            <a:r>
              <a:rPr lang="en-US" sz="4100" dirty="0" err="1">
                <a:solidFill>
                  <a:srgbClr val="80C0FF"/>
                </a:solidFill>
              </a:rPr>
              <a:t>norii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perioadei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comuniste</a:t>
            </a:r>
            <a:r>
              <a:rPr lang="en-US" sz="4100" dirty="0">
                <a:solidFill>
                  <a:srgbClr val="80C0FF"/>
                </a:solidFill>
              </a:rPr>
              <a:t>.</a:t>
            </a:r>
          </a:p>
          <a:p>
            <a:pPr marL="0" indent="0">
              <a:buNone/>
            </a:pPr>
            <a:r>
              <a:rPr lang="ro-RO" sz="4100" dirty="0" smtClean="0">
                <a:solidFill>
                  <a:srgbClr val="80C0FF"/>
                </a:solidFill>
              </a:rPr>
              <a:t>	</a:t>
            </a:r>
            <a:r>
              <a:rPr lang="en-US" sz="4100" dirty="0" err="1" smtClean="0">
                <a:solidFill>
                  <a:srgbClr val="80C0FF"/>
                </a:solidFill>
              </a:rPr>
              <a:t>Anul</a:t>
            </a:r>
            <a:r>
              <a:rPr lang="en-US" sz="4100" dirty="0" smtClean="0">
                <a:solidFill>
                  <a:srgbClr val="80C0FF"/>
                </a:solidFill>
              </a:rPr>
              <a:t> </a:t>
            </a:r>
            <a:r>
              <a:rPr lang="en-US" sz="4100" dirty="0">
                <a:solidFill>
                  <a:srgbClr val="80C0FF"/>
                </a:solidFill>
              </a:rPr>
              <a:t>1984! Se </a:t>
            </a:r>
            <a:r>
              <a:rPr lang="en-US" sz="4100" dirty="0" err="1">
                <a:solidFill>
                  <a:srgbClr val="80C0FF"/>
                </a:solidFill>
              </a:rPr>
              <a:t>apropia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ziua</a:t>
            </a:r>
            <a:r>
              <a:rPr lang="en-US" sz="4100" dirty="0">
                <a:solidFill>
                  <a:srgbClr val="80C0FF"/>
                </a:solidFill>
              </a:rPr>
              <a:t> de 23 august, </a:t>
            </a:r>
            <a:r>
              <a:rPr lang="en-US" sz="4100" dirty="0" err="1">
                <a:solidFill>
                  <a:srgbClr val="80C0FF"/>
                </a:solidFill>
              </a:rPr>
              <a:t>sărbătoarea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naţională</a:t>
            </a:r>
            <a:r>
              <a:rPr lang="en-US" sz="4100" dirty="0">
                <a:solidFill>
                  <a:srgbClr val="80C0FF"/>
                </a:solidFill>
              </a:rPr>
              <a:t>, </a:t>
            </a:r>
            <a:r>
              <a:rPr lang="en-US" sz="4100" dirty="0" err="1">
                <a:solidFill>
                  <a:srgbClr val="80C0FF"/>
                </a:solidFill>
              </a:rPr>
              <a:t>când</a:t>
            </a:r>
            <a:r>
              <a:rPr lang="en-US" sz="4100" dirty="0">
                <a:solidFill>
                  <a:srgbClr val="80C0FF"/>
                </a:solidFill>
              </a:rPr>
              <a:t> un mare monument al </a:t>
            </a:r>
            <a:r>
              <a:rPr lang="en-US" sz="4100" dirty="0" err="1">
                <a:solidFill>
                  <a:srgbClr val="80C0FF"/>
                </a:solidFill>
              </a:rPr>
              <a:t>muncitorimii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trebuia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inaugurat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în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centrul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Reşiţei</a:t>
            </a:r>
            <a:r>
              <a:rPr lang="en-US" sz="4100" dirty="0">
                <a:solidFill>
                  <a:srgbClr val="80C0FF"/>
                </a:solidFill>
              </a:rPr>
              <a:t> – „</a:t>
            </a:r>
            <a:r>
              <a:rPr lang="en-US" sz="4100" dirty="0" err="1">
                <a:solidFill>
                  <a:srgbClr val="80C0FF"/>
                </a:solidFill>
              </a:rPr>
              <a:t>Cetatea</a:t>
            </a:r>
            <a:r>
              <a:rPr lang="en-US" sz="4100" dirty="0">
                <a:solidFill>
                  <a:srgbClr val="80C0FF"/>
                </a:solidFill>
              </a:rPr>
              <a:t> de </a:t>
            </a:r>
            <a:r>
              <a:rPr lang="en-US" sz="4100" dirty="0" err="1">
                <a:solidFill>
                  <a:srgbClr val="80C0FF"/>
                </a:solidFill>
              </a:rPr>
              <a:t>foc</a:t>
            </a:r>
            <a:r>
              <a:rPr lang="en-US" sz="4100" dirty="0">
                <a:solidFill>
                  <a:srgbClr val="80C0FF"/>
                </a:solidFill>
              </a:rPr>
              <a:t>”. </a:t>
            </a:r>
            <a:r>
              <a:rPr lang="en-US" sz="4100" dirty="0" err="1">
                <a:solidFill>
                  <a:srgbClr val="80C0FF"/>
                </a:solidFill>
              </a:rPr>
              <a:t>Proiectul</a:t>
            </a:r>
            <a:r>
              <a:rPr lang="en-US" sz="4100" dirty="0">
                <a:solidFill>
                  <a:srgbClr val="80C0FF"/>
                </a:solidFill>
              </a:rPr>
              <a:t> a </a:t>
            </a:r>
            <a:r>
              <a:rPr lang="en-US" sz="4100" dirty="0" err="1">
                <a:solidFill>
                  <a:srgbClr val="80C0FF"/>
                </a:solidFill>
              </a:rPr>
              <a:t>fost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dezbătut</a:t>
            </a:r>
            <a:r>
              <a:rPr lang="en-US" sz="4100" dirty="0">
                <a:solidFill>
                  <a:srgbClr val="80C0FF"/>
                </a:solidFill>
              </a:rPr>
              <a:t> de </a:t>
            </a:r>
            <a:r>
              <a:rPr lang="en-US" sz="4100" dirty="0" err="1">
                <a:solidFill>
                  <a:srgbClr val="80C0FF"/>
                </a:solidFill>
              </a:rPr>
              <a:t>mai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multe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ori</a:t>
            </a:r>
            <a:r>
              <a:rPr lang="en-US" sz="4100" dirty="0">
                <a:solidFill>
                  <a:srgbClr val="80C0FF"/>
                </a:solidFill>
              </a:rPr>
              <a:t>, </a:t>
            </a:r>
            <a:r>
              <a:rPr lang="en-US" sz="4100" dirty="0" err="1">
                <a:solidFill>
                  <a:srgbClr val="80C0FF"/>
                </a:solidFill>
              </a:rPr>
              <a:t>însă</a:t>
            </a:r>
            <a:r>
              <a:rPr lang="en-US" sz="4100" dirty="0">
                <a:solidFill>
                  <a:srgbClr val="80C0FF"/>
                </a:solidFill>
              </a:rPr>
              <a:t> nu s-a </a:t>
            </a:r>
            <a:r>
              <a:rPr lang="en-US" sz="4100" dirty="0" err="1">
                <a:solidFill>
                  <a:srgbClr val="80C0FF"/>
                </a:solidFill>
              </a:rPr>
              <a:t>mai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aprobat</a:t>
            </a:r>
            <a:r>
              <a:rPr lang="en-US" sz="4100" dirty="0">
                <a:solidFill>
                  <a:srgbClr val="80C0FF"/>
                </a:solidFill>
              </a:rPr>
              <a:t>.</a:t>
            </a:r>
          </a:p>
          <a:p>
            <a:pPr marL="0" indent="0">
              <a:buNone/>
            </a:pPr>
            <a:r>
              <a:rPr lang="ro-RO" sz="4100" dirty="0" smtClean="0">
                <a:solidFill>
                  <a:srgbClr val="80C0FF"/>
                </a:solidFill>
              </a:rPr>
              <a:t>	</a:t>
            </a:r>
            <a:r>
              <a:rPr lang="en-US" sz="4100" dirty="0" err="1" smtClean="0">
                <a:solidFill>
                  <a:srgbClr val="80C0FF"/>
                </a:solidFill>
              </a:rPr>
              <a:t>În</a:t>
            </a:r>
            <a:r>
              <a:rPr lang="en-US" sz="4100" dirty="0" smtClean="0">
                <a:solidFill>
                  <a:srgbClr val="80C0FF"/>
                </a:solidFill>
              </a:rPr>
              <a:t> </a:t>
            </a:r>
            <a:r>
              <a:rPr lang="en-US" sz="4100" dirty="0">
                <a:solidFill>
                  <a:srgbClr val="80C0FF"/>
                </a:solidFill>
              </a:rPr>
              <a:t>tot </a:t>
            </a:r>
            <a:r>
              <a:rPr lang="en-US" sz="4100" dirty="0" err="1">
                <a:solidFill>
                  <a:srgbClr val="80C0FF"/>
                </a:solidFill>
              </a:rPr>
              <a:t>acest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timp</a:t>
            </a:r>
            <a:r>
              <a:rPr lang="en-US" sz="4100" dirty="0">
                <a:solidFill>
                  <a:srgbClr val="80C0FF"/>
                </a:solidFill>
              </a:rPr>
              <a:t>, </a:t>
            </a:r>
            <a:r>
              <a:rPr lang="en-US" sz="4100" dirty="0" err="1">
                <a:solidFill>
                  <a:srgbClr val="80C0FF"/>
                </a:solidFill>
              </a:rPr>
              <a:t>în</a:t>
            </a:r>
            <a:r>
              <a:rPr lang="en-US" sz="4100" dirty="0">
                <a:solidFill>
                  <a:srgbClr val="80C0FF"/>
                </a:solidFill>
              </a:rPr>
              <a:t> mare secret, se </a:t>
            </a:r>
            <a:r>
              <a:rPr lang="en-US" sz="4100" dirty="0" err="1">
                <a:solidFill>
                  <a:srgbClr val="80C0FF"/>
                </a:solidFill>
              </a:rPr>
              <a:t>realiza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în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fosta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fabrică</a:t>
            </a:r>
            <a:r>
              <a:rPr lang="en-US" sz="4100" dirty="0">
                <a:solidFill>
                  <a:srgbClr val="80C0FF"/>
                </a:solidFill>
              </a:rPr>
              <a:t> de locomotive cu </a:t>
            </a:r>
            <a:r>
              <a:rPr lang="en-US" sz="4100" dirty="0" err="1">
                <a:solidFill>
                  <a:srgbClr val="80C0FF"/>
                </a:solidFill>
              </a:rPr>
              <a:t>abur</a:t>
            </a:r>
            <a:r>
              <a:rPr lang="en-US" sz="4100" dirty="0">
                <a:solidFill>
                  <a:srgbClr val="80C0FF"/>
                </a:solidFill>
              </a:rPr>
              <a:t> a UCMR, o </a:t>
            </a:r>
            <a:r>
              <a:rPr lang="en-US" sz="4100" dirty="0" err="1">
                <a:solidFill>
                  <a:srgbClr val="80C0FF"/>
                </a:solidFill>
              </a:rPr>
              <a:t>fântână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neobişnuită</a:t>
            </a:r>
            <a:r>
              <a:rPr lang="en-US" sz="4100" dirty="0">
                <a:solidFill>
                  <a:srgbClr val="80C0FF"/>
                </a:solidFill>
              </a:rPr>
              <a:t> sub </a:t>
            </a:r>
            <a:r>
              <a:rPr lang="en-US" sz="4100" dirty="0" err="1">
                <a:solidFill>
                  <a:srgbClr val="80C0FF"/>
                </a:solidFill>
              </a:rPr>
              <a:t>îndrumarea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sculptorului</a:t>
            </a:r>
            <a:r>
              <a:rPr lang="en-US" sz="4100" dirty="0">
                <a:solidFill>
                  <a:srgbClr val="80C0FF"/>
                </a:solidFill>
              </a:rPr>
              <a:t>.</a:t>
            </a:r>
          </a:p>
          <a:p>
            <a:pPr marL="0" indent="0">
              <a:buNone/>
            </a:pPr>
            <a:r>
              <a:rPr lang="ro-RO" sz="4100" dirty="0" smtClean="0">
                <a:solidFill>
                  <a:srgbClr val="80C0FF"/>
                </a:solidFill>
              </a:rPr>
              <a:t>	</a:t>
            </a:r>
            <a:r>
              <a:rPr lang="en-US" sz="4100" dirty="0" err="1" smtClean="0">
                <a:solidFill>
                  <a:srgbClr val="80C0FF"/>
                </a:solidFill>
              </a:rPr>
              <a:t>Pe</a:t>
            </a:r>
            <a:r>
              <a:rPr lang="en-US" sz="4100" dirty="0" smtClean="0">
                <a:solidFill>
                  <a:srgbClr val="80C0FF"/>
                </a:solidFill>
              </a:rPr>
              <a:t> </a:t>
            </a:r>
            <a:r>
              <a:rPr lang="en-US" sz="4100" dirty="0">
                <a:solidFill>
                  <a:srgbClr val="80C0FF"/>
                </a:solidFill>
              </a:rPr>
              <a:t>23 </a:t>
            </a:r>
            <a:r>
              <a:rPr lang="en-US" sz="4100" dirty="0" smtClean="0">
                <a:solidFill>
                  <a:srgbClr val="80C0FF"/>
                </a:solidFill>
              </a:rPr>
              <a:t>august, </a:t>
            </a:r>
            <a:r>
              <a:rPr lang="en-US" sz="4100" dirty="0" err="1">
                <a:solidFill>
                  <a:srgbClr val="80C0FF"/>
                </a:solidFill>
              </a:rPr>
              <a:t>reşiţenii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aveau</a:t>
            </a:r>
            <a:r>
              <a:rPr lang="en-US" sz="4100" dirty="0">
                <a:solidFill>
                  <a:srgbClr val="80C0FF"/>
                </a:solidFill>
              </a:rPr>
              <a:t> parte de o mare </a:t>
            </a:r>
            <a:r>
              <a:rPr lang="en-US" sz="4100" dirty="0" err="1">
                <a:solidFill>
                  <a:srgbClr val="80C0FF"/>
                </a:solidFill>
              </a:rPr>
              <a:t>surpriză</a:t>
            </a:r>
            <a:r>
              <a:rPr lang="en-US" sz="4100" dirty="0">
                <a:solidFill>
                  <a:srgbClr val="80C0FF"/>
                </a:solidFill>
              </a:rPr>
              <a:t>! </a:t>
            </a:r>
            <a:r>
              <a:rPr lang="en-US" sz="4100" dirty="0" err="1">
                <a:solidFill>
                  <a:srgbClr val="80C0FF"/>
                </a:solidFill>
              </a:rPr>
              <a:t>În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loc</a:t>
            </a:r>
            <a:r>
              <a:rPr lang="en-US" sz="4100" dirty="0">
                <a:solidFill>
                  <a:srgbClr val="80C0FF"/>
                </a:solidFill>
              </a:rPr>
              <a:t> de un </a:t>
            </a:r>
            <a:r>
              <a:rPr lang="en-US" sz="4100" dirty="0" err="1">
                <a:solidFill>
                  <a:srgbClr val="80C0FF"/>
                </a:solidFill>
              </a:rPr>
              <a:t>obelisc</a:t>
            </a:r>
            <a:r>
              <a:rPr lang="en-US" sz="4100" dirty="0">
                <a:solidFill>
                  <a:srgbClr val="80C0FF"/>
                </a:solidFill>
              </a:rPr>
              <a:t> al </a:t>
            </a:r>
            <a:r>
              <a:rPr lang="en-US" sz="4100" dirty="0" err="1">
                <a:solidFill>
                  <a:srgbClr val="80C0FF"/>
                </a:solidFill>
              </a:rPr>
              <a:t>muncitorimii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vedeau</a:t>
            </a:r>
            <a:r>
              <a:rPr lang="en-US" sz="4100" dirty="0">
                <a:solidFill>
                  <a:srgbClr val="80C0FF"/>
                </a:solidFill>
              </a:rPr>
              <a:t> o </a:t>
            </a:r>
            <a:r>
              <a:rPr lang="en-US" sz="4100" dirty="0" err="1">
                <a:solidFill>
                  <a:srgbClr val="80C0FF"/>
                </a:solidFill>
              </a:rPr>
              <a:t>fântână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ciudată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formată</a:t>
            </a:r>
            <a:r>
              <a:rPr lang="en-US" sz="4100" dirty="0">
                <a:solidFill>
                  <a:srgbClr val="80C0FF"/>
                </a:solidFill>
              </a:rPr>
              <a:t> din </a:t>
            </a:r>
            <a:r>
              <a:rPr lang="en-US" sz="4100" dirty="0" err="1">
                <a:solidFill>
                  <a:srgbClr val="80C0FF"/>
                </a:solidFill>
              </a:rPr>
              <a:t>două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talere</a:t>
            </a:r>
            <a:r>
              <a:rPr lang="en-US" sz="4100" dirty="0">
                <a:solidFill>
                  <a:srgbClr val="80C0FF"/>
                </a:solidFill>
              </a:rPr>
              <a:t> de </a:t>
            </a:r>
            <a:r>
              <a:rPr lang="en-US" sz="4100" dirty="0" err="1">
                <a:solidFill>
                  <a:srgbClr val="80C0FF"/>
                </a:solidFill>
              </a:rPr>
              <a:t>beton</a:t>
            </a:r>
            <a:r>
              <a:rPr lang="en-US" sz="4100" dirty="0">
                <a:solidFill>
                  <a:srgbClr val="80C0FF"/>
                </a:solidFill>
              </a:rPr>
              <a:t> care </a:t>
            </a:r>
            <a:r>
              <a:rPr lang="en-US" sz="4100" dirty="0" err="1">
                <a:solidFill>
                  <a:srgbClr val="80C0FF"/>
                </a:solidFill>
              </a:rPr>
              <a:t>colectau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apa</a:t>
            </a:r>
            <a:r>
              <a:rPr lang="en-US" sz="4100" dirty="0">
                <a:solidFill>
                  <a:srgbClr val="80C0FF"/>
                </a:solidFill>
              </a:rPr>
              <a:t>. </a:t>
            </a:r>
            <a:r>
              <a:rPr lang="en-US" sz="4100" dirty="0" err="1">
                <a:solidFill>
                  <a:srgbClr val="80C0FF"/>
                </a:solidFill>
              </a:rPr>
              <a:t>Pe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talerul</a:t>
            </a:r>
            <a:r>
              <a:rPr lang="en-US" sz="4100" dirty="0">
                <a:solidFill>
                  <a:srgbClr val="80C0FF"/>
                </a:solidFill>
              </a:rPr>
              <a:t> mare se </a:t>
            </a:r>
            <a:r>
              <a:rPr lang="en-US" sz="4100" dirty="0" err="1">
                <a:solidFill>
                  <a:srgbClr val="80C0FF"/>
                </a:solidFill>
              </a:rPr>
              <a:t>afla</a:t>
            </a:r>
            <a:r>
              <a:rPr lang="en-US" sz="4100" dirty="0">
                <a:solidFill>
                  <a:srgbClr val="80C0FF"/>
                </a:solidFill>
              </a:rPr>
              <a:t> un </a:t>
            </a:r>
            <a:r>
              <a:rPr lang="en-US" sz="4100" dirty="0" err="1">
                <a:solidFill>
                  <a:srgbClr val="80C0FF"/>
                </a:solidFill>
              </a:rPr>
              <a:t>produs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marca</a:t>
            </a:r>
            <a:r>
              <a:rPr lang="en-US" sz="4100" dirty="0">
                <a:solidFill>
                  <a:srgbClr val="80C0FF"/>
                </a:solidFill>
              </a:rPr>
              <a:t> UCM </a:t>
            </a:r>
            <a:r>
              <a:rPr lang="en-US" sz="4100" dirty="0" err="1">
                <a:solidFill>
                  <a:srgbClr val="80C0FF"/>
                </a:solidFill>
              </a:rPr>
              <a:t>Reşiţa</a:t>
            </a:r>
            <a:r>
              <a:rPr lang="en-US" sz="4100" dirty="0">
                <a:solidFill>
                  <a:srgbClr val="80C0FF"/>
                </a:solidFill>
              </a:rPr>
              <a:t>: un </a:t>
            </a:r>
            <a:r>
              <a:rPr lang="en-US" sz="4100" dirty="0" err="1">
                <a:solidFill>
                  <a:srgbClr val="80C0FF"/>
                </a:solidFill>
              </a:rPr>
              <a:t>butuc</a:t>
            </a:r>
            <a:r>
              <a:rPr lang="en-US" sz="4100" dirty="0">
                <a:solidFill>
                  <a:srgbClr val="80C0FF"/>
                </a:solidFill>
              </a:rPr>
              <a:t> de </a:t>
            </a:r>
            <a:r>
              <a:rPr lang="en-US" sz="4100" dirty="0" err="1">
                <a:solidFill>
                  <a:srgbClr val="80C0FF"/>
                </a:solidFill>
              </a:rPr>
              <a:t>turbină</a:t>
            </a:r>
            <a:r>
              <a:rPr lang="en-US" sz="4100" dirty="0">
                <a:solidFill>
                  <a:srgbClr val="80C0FF"/>
                </a:solidFill>
              </a:rPr>
              <a:t> Kaplan </a:t>
            </a:r>
            <a:r>
              <a:rPr lang="en-US" sz="4100" dirty="0" err="1">
                <a:solidFill>
                  <a:srgbClr val="80C0FF"/>
                </a:solidFill>
              </a:rPr>
              <a:t>ce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seamănă</a:t>
            </a:r>
            <a:r>
              <a:rPr lang="en-US" sz="4100" dirty="0">
                <a:solidFill>
                  <a:srgbClr val="80C0FF"/>
                </a:solidFill>
              </a:rPr>
              <a:t> cu un </a:t>
            </a:r>
            <a:r>
              <a:rPr lang="en-US" sz="4100" dirty="0" err="1">
                <a:solidFill>
                  <a:srgbClr val="80C0FF"/>
                </a:solidFill>
              </a:rPr>
              <a:t>furnal</a:t>
            </a:r>
            <a:r>
              <a:rPr lang="en-US" sz="4100" dirty="0">
                <a:solidFill>
                  <a:srgbClr val="80C0FF"/>
                </a:solidFill>
              </a:rPr>
              <a:t>. </a:t>
            </a:r>
            <a:r>
              <a:rPr lang="en-US" sz="4100" dirty="0" err="1">
                <a:solidFill>
                  <a:srgbClr val="80C0FF"/>
                </a:solidFill>
              </a:rPr>
              <a:t>Piesa</a:t>
            </a:r>
            <a:r>
              <a:rPr lang="en-US" sz="4100" dirty="0">
                <a:solidFill>
                  <a:srgbClr val="80C0FF"/>
                </a:solidFill>
              </a:rPr>
              <a:t> de 7m </a:t>
            </a:r>
            <a:r>
              <a:rPr lang="en-US" sz="4100" dirty="0" err="1">
                <a:solidFill>
                  <a:srgbClr val="80C0FF"/>
                </a:solidFill>
              </a:rPr>
              <a:t>înălţime</a:t>
            </a:r>
            <a:r>
              <a:rPr lang="en-US" sz="4100" dirty="0">
                <a:solidFill>
                  <a:srgbClr val="80C0FF"/>
                </a:solidFill>
              </a:rPr>
              <a:t> se </a:t>
            </a:r>
            <a:r>
              <a:rPr lang="en-US" sz="4100" dirty="0" err="1">
                <a:solidFill>
                  <a:srgbClr val="80C0FF"/>
                </a:solidFill>
              </a:rPr>
              <a:t>joacă</a:t>
            </a:r>
            <a:r>
              <a:rPr lang="en-US" sz="4100" dirty="0">
                <a:solidFill>
                  <a:srgbClr val="80C0FF"/>
                </a:solidFill>
              </a:rPr>
              <a:t> cu </a:t>
            </a:r>
            <a:r>
              <a:rPr lang="en-US" sz="4100" dirty="0" err="1">
                <a:solidFill>
                  <a:srgbClr val="80C0FF"/>
                </a:solidFill>
              </a:rPr>
              <a:t>apa</a:t>
            </a:r>
            <a:r>
              <a:rPr lang="en-US" sz="4100" dirty="0">
                <a:solidFill>
                  <a:srgbClr val="80C0FF"/>
                </a:solidFill>
              </a:rPr>
              <a:t>, </a:t>
            </a:r>
            <a:r>
              <a:rPr lang="en-US" sz="4100" dirty="0" err="1">
                <a:solidFill>
                  <a:srgbClr val="80C0FF"/>
                </a:solidFill>
              </a:rPr>
              <a:t>fiind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capabilă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să</a:t>
            </a:r>
            <a:r>
              <a:rPr lang="en-US" sz="4100" dirty="0">
                <a:solidFill>
                  <a:srgbClr val="80C0FF"/>
                </a:solidFill>
              </a:rPr>
              <a:t> o </a:t>
            </a:r>
            <a:r>
              <a:rPr lang="en-US" sz="4100" dirty="0" err="1">
                <a:solidFill>
                  <a:srgbClr val="80C0FF"/>
                </a:solidFill>
              </a:rPr>
              <a:t>arunce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până</a:t>
            </a:r>
            <a:r>
              <a:rPr lang="en-US" sz="4100" dirty="0">
                <a:solidFill>
                  <a:srgbClr val="80C0FF"/>
                </a:solidFill>
              </a:rPr>
              <a:t> la 15 </a:t>
            </a:r>
            <a:r>
              <a:rPr lang="en-US" sz="4100" dirty="0" err="1">
                <a:solidFill>
                  <a:srgbClr val="80C0FF"/>
                </a:solidFill>
              </a:rPr>
              <a:t>metri</a:t>
            </a:r>
            <a:r>
              <a:rPr lang="en-US" sz="4100" dirty="0">
                <a:solidFill>
                  <a:srgbClr val="80C0FF"/>
                </a:solidFill>
              </a:rPr>
              <a:t>. </a:t>
            </a:r>
            <a:r>
              <a:rPr lang="en-US" sz="4100" dirty="0" err="1">
                <a:solidFill>
                  <a:srgbClr val="80C0FF"/>
                </a:solidFill>
              </a:rPr>
              <a:t>Celelalte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piese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făcute</a:t>
            </a:r>
            <a:r>
              <a:rPr lang="en-US" sz="4100" dirty="0">
                <a:solidFill>
                  <a:srgbClr val="80C0FF"/>
                </a:solidFill>
              </a:rPr>
              <a:t> din </a:t>
            </a:r>
            <a:r>
              <a:rPr lang="en-US" sz="4100" dirty="0" err="1">
                <a:solidFill>
                  <a:srgbClr val="80C0FF"/>
                </a:solidFill>
              </a:rPr>
              <a:t>acelaşi</a:t>
            </a:r>
            <a:r>
              <a:rPr lang="en-US" sz="4100" dirty="0">
                <a:solidFill>
                  <a:srgbClr val="80C0FF"/>
                </a:solidFill>
              </a:rPr>
              <a:t> material, </a:t>
            </a:r>
            <a:r>
              <a:rPr lang="en-US" sz="4100" dirty="0" err="1">
                <a:solidFill>
                  <a:srgbClr val="80C0FF"/>
                </a:solidFill>
              </a:rPr>
              <a:t>oţel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inoxidabil</a:t>
            </a:r>
            <a:r>
              <a:rPr lang="en-US" sz="4100" dirty="0">
                <a:solidFill>
                  <a:srgbClr val="80C0FF"/>
                </a:solidFill>
              </a:rPr>
              <a:t>, </a:t>
            </a:r>
            <a:r>
              <a:rPr lang="en-US" sz="4100" dirty="0" err="1">
                <a:solidFill>
                  <a:srgbClr val="80C0FF"/>
                </a:solidFill>
              </a:rPr>
              <a:t>completează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bizarul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ansamblu</a:t>
            </a:r>
            <a:r>
              <a:rPr lang="en-US" sz="4100" dirty="0" smtClean="0">
                <a:solidFill>
                  <a:srgbClr val="80C0FF"/>
                </a:solidFill>
              </a:rPr>
              <a:t>.</a:t>
            </a:r>
            <a:endParaRPr lang="en-US" sz="4100" dirty="0">
              <a:solidFill>
                <a:srgbClr val="80C0FF"/>
              </a:solidFill>
            </a:endParaRPr>
          </a:p>
          <a:p>
            <a:pPr marL="0" indent="0">
              <a:buNone/>
            </a:pPr>
            <a:r>
              <a:rPr lang="ro-RO" sz="4100" dirty="0" smtClean="0">
                <a:solidFill>
                  <a:srgbClr val="80C0FF"/>
                </a:solidFill>
              </a:rPr>
              <a:t>	</a:t>
            </a:r>
            <a:r>
              <a:rPr lang="en-US" sz="4100" dirty="0" smtClean="0">
                <a:solidFill>
                  <a:srgbClr val="80C0FF"/>
                </a:solidFill>
              </a:rPr>
              <a:t>„</a:t>
            </a:r>
            <a:r>
              <a:rPr lang="en-US" sz="4100" dirty="0">
                <a:solidFill>
                  <a:srgbClr val="80C0FF"/>
                </a:solidFill>
              </a:rPr>
              <a:t>Orchestra” care </a:t>
            </a:r>
            <a:r>
              <a:rPr lang="en-US" sz="4100" dirty="0" err="1">
                <a:solidFill>
                  <a:srgbClr val="80C0FF"/>
                </a:solidFill>
              </a:rPr>
              <a:t>furnizează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spectacolul</a:t>
            </a:r>
            <a:r>
              <a:rPr lang="en-US" sz="4100" dirty="0">
                <a:solidFill>
                  <a:srgbClr val="80C0FF"/>
                </a:solidFill>
              </a:rPr>
              <a:t> se </a:t>
            </a:r>
            <a:r>
              <a:rPr lang="en-US" sz="4100" dirty="0" err="1">
                <a:solidFill>
                  <a:srgbClr val="80C0FF"/>
                </a:solidFill>
              </a:rPr>
              <a:t>află</a:t>
            </a:r>
            <a:r>
              <a:rPr lang="en-US" sz="4100" dirty="0">
                <a:solidFill>
                  <a:srgbClr val="80C0FF"/>
                </a:solidFill>
              </a:rPr>
              <a:t> sub </a:t>
            </a:r>
            <a:r>
              <a:rPr lang="en-US" sz="4100" dirty="0" err="1">
                <a:solidFill>
                  <a:srgbClr val="80C0FF"/>
                </a:solidFill>
              </a:rPr>
              <a:t>fântână</a:t>
            </a:r>
            <a:r>
              <a:rPr lang="en-US" sz="4100" dirty="0">
                <a:solidFill>
                  <a:srgbClr val="80C0FF"/>
                </a:solidFill>
              </a:rPr>
              <a:t>: un </a:t>
            </a:r>
            <a:r>
              <a:rPr lang="en-US" sz="4100" dirty="0" err="1">
                <a:solidFill>
                  <a:srgbClr val="80C0FF"/>
                </a:solidFill>
              </a:rPr>
              <a:t>întreg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mecanism</a:t>
            </a:r>
            <a:r>
              <a:rPr lang="en-US" sz="4100" dirty="0">
                <a:solidFill>
                  <a:srgbClr val="80C0FF"/>
                </a:solidFill>
              </a:rPr>
              <a:t> care face </a:t>
            </a:r>
            <a:r>
              <a:rPr lang="en-US" sz="4100" dirty="0" err="1">
                <a:solidFill>
                  <a:srgbClr val="80C0FF"/>
                </a:solidFill>
              </a:rPr>
              <a:t>piesele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fântânii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să</a:t>
            </a:r>
            <a:r>
              <a:rPr lang="en-US" sz="4100" dirty="0">
                <a:solidFill>
                  <a:srgbClr val="80C0FF"/>
                </a:solidFill>
              </a:rPr>
              <a:t> se </a:t>
            </a:r>
            <a:r>
              <a:rPr lang="en-US" sz="4100" dirty="0" err="1">
                <a:solidFill>
                  <a:srgbClr val="80C0FF"/>
                </a:solidFill>
              </a:rPr>
              <a:t>mişte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în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sincron</a:t>
            </a:r>
            <a:r>
              <a:rPr lang="en-US" sz="4100" dirty="0">
                <a:solidFill>
                  <a:srgbClr val="80C0FF"/>
                </a:solidFill>
              </a:rPr>
              <a:t>, </a:t>
            </a:r>
            <a:r>
              <a:rPr lang="en-US" sz="4100" dirty="0" err="1">
                <a:solidFill>
                  <a:srgbClr val="80C0FF"/>
                </a:solidFill>
              </a:rPr>
              <a:t>iar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pompele</a:t>
            </a:r>
            <a:r>
              <a:rPr lang="en-US" sz="4100" dirty="0">
                <a:solidFill>
                  <a:srgbClr val="80C0FF"/>
                </a:solidFill>
              </a:rPr>
              <a:t> de </a:t>
            </a:r>
            <a:r>
              <a:rPr lang="en-US" sz="4100" dirty="0" err="1">
                <a:solidFill>
                  <a:srgbClr val="80C0FF"/>
                </a:solidFill>
              </a:rPr>
              <a:t>înaltă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presiune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dirijează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apa</a:t>
            </a:r>
            <a:r>
              <a:rPr lang="en-US" sz="4100" dirty="0">
                <a:solidFill>
                  <a:srgbClr val="80C0FF"/>
                </a:solidFill>
              </a:rPr>
              <a:t> la </a:t>
            </a:r>
            <a:r>
              <a:rPr lang="en-US" sz="4100" dirty="0" err="1">
                <a:solidFill>
                  <a:srgbClr val="80C0FF"/>
                </a:solidFill>
              </a:rPr>
              <a:t>înălţimea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stabilită</a:t>
            </a:r>
            <a:r>
              <a:rPr lang="en-US" sz="4100" dirty="0" smtClean="0">
                <a:solidFill>
                  <a:srgbClr val="80C0FF"/>
                </a:solidFill>
              </a:rPr>
              <a:t>.</a:t>
            </a:r>
            <a:endParaRPr lang="en-US" sz="4100" dirty="0">
              <a:solidFill>
                <a:srgbClr val="80C0FF"/>
              </a:solidFill>
            </a:endParaRPr>
          </a:p>
          <a:p>
            <a:pPr marL="0" indent="0">
              <a:buNone/>
            </a:pPr>
            <a:r>
              <a:rPr lang="ro-RO" sz="4100" dirty="0" smtClean="0">
                <a:solidFill>
                  <a:srgbClr val="80C0FF"/>
                </a:solidFill>
              </a:rPr>
              <a:t>	</a:t>
            </a:r>
            <a:r>
              <a:rPr lang="en-US" sz="4100" dirty="0" err="1" smtClean="0">
                <a:solidFill>
                  <a:srgbClr val="80C0FF"/>
                </a:solidFill>
              </a:rPr>
              <a:t>Constantin</a:t>
            </a:r>
            <a:r>
              <a:rPr lang="en-US" sz="4100" dirty="0" smtClean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Lucaci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şi</a:t>
            </a:r>
            <a:r>
              <a:rPr lang="en-US" sz="4100" dirty="0">
                <a:solidFill>
                  <a:srgbClr val="80C0FF"/>
                </a:solidFill>
              </a:rPr>
              <a:t>-a </a:t>
            </a:r>
            <a:r>
              <a:rPr lang="en-US" sz="4100" dirty="0" err="1">
                <a:solidFill>
                  <a:srgbClr val="80C0FF"/>
                </a:solidFill>
              </a:rPr>
              <a:t>lăsat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semnătura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pe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harta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obiectivelor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unice</a:t>
            </a:r>
            <a:r>
              <a:rPr lang="en-US" sz="4100" dirty="0">
                <a:solidFill>
                  <a:srgbClr val="80C0FF"/>
                </a:solidFill>
              </a:rPr>
              <a:t> de </a:t>
            </a:r>
            <a:r>
              <a:rPr lang="en-US" sz="4100" dirty="0" err="1">
                <a:solidFill>
                  <a:srgbClr val="80C0FF"/>
                </a:solidFill>
              </a:rPr>
              <a:t>văzut</a:t>
            </a:r>
            <a:r>
              <a:rPr lang="en-US" sz="4100" dirty="0">
                <a:solidFill>
                  <a:srgbClr val="80C0FF"/>
                </a:solidFill>
              </a:rPr>
              <a:t> ale </a:t>
            </a:r>
            <a:r>
              <a:rPr lang="en-US" sz="4100" dirty="0" err="1">
                <a:solidFill>
                  <a:srgbClr val="80C0FF"/>
                </a:solidFill>
              </a:rPr>
              <a:t>Reşiţei</a:t>
            </a:r>
            <a:r>
              <a:rPr lang="en-US" sz="4100" dirty="0">
                <a:solidFill>
                  <a:srgbClr val="80C0FF"/>
                </a:solidFill>
              </a:rPr>
              <a:t>! </a:t>
            </a:r>
            <a:r>
              <a:rPr lang="en-US" sz="4100" dirty="0" err="1">
                <a:solidFill>
                  <a:srgbClr val="80C0FF"/>
                </a:solidFill>
              </a:rPr>
              <a:t>Spectacolul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apei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şi</a:t>
            </a:r>
            <a:r>
              <a:rPr lang="en-US" sz="4100" dirty="0">
                <a:solidFill>
                  <a:srgbClr val="80C0FF"/>
                </a:solidFill>
              </a:rPr>
              <a:t> al </a:t>
            </a:r>
            <a:r>
              <a:rPr lang="en-US" sz="4100" dirty="0" err="1">
                <a:solidFill>
                  <a:srgbClr val="80C0FF"/>
                </a:solidFill>
              </a:rPr>
              <a:t>metalului</a:t>
            </a:r>
            <a:r>
              <a:rPr lang="en-US" sz="4100" dirty="0">
                <a:solidFill>
                  <a:srgbClr val="80C0FF"/>
                </a:solidFill>
              </a:rPr>
              <a:t> au </a:t>
            </a:r>
            <a:r>
              <a:rPr lang="en-US" sz="4100" dirty="0" err="1">
                <a:solidFill>
                  <a:srgbClr val="80C0FF"/>
                </a:solidFill>
              </a:rPr>
              <a:t>devenit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simbolul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oraşului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şi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totodată</a:t>
            </a:r>
            <a:r>
              <a:rPr lang="en-US" sz="4100" dirty="0">
                <a:solidFill>
                  <a:srgbClr val="80C0FF"/>
                </a:solidFill>
              </a:rPr>
              <a:t> un </a:t>
            </a:r>
            <a:r>
              <a:rPr lang="en-US" sz="4100" dirty="0" err="1">
                <a:solidFill>
                  <a:srgbClr val="80C0FF"/>
                </a:solidFill>
              </a:rPr>
              <a:t>loc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în</a:t>
            </a:r>
            <a:r>
              <a:rPr lang="en-US" sz="4100" dirty="0">
                <a:solidFill>
                  <a:srgbClr val="80C0FF"/>
                </a:solidFill>
              </a:rPr>
              <a:t> care </a:t>
            </a:r>
            <a:r>
              <a:rPr lang="en-US" sz="4100" dirty="0" err="1">
                <a:solidFill>
                  <a:srgbClr val="80C0FF"/>
                </a:solidFill>
              </a:rPr>
              <a:t>oamenii</a:t>
            </a:r>
            <a:r>
              <a:rPr lang="en-US" sz="4100" dirty="0">
                <a:solidFill>
                  <a:srgbClr val="80C0FF"/>
                </a:solidFill>
              </a:rPr>
              <a:t> se </a:t>
            </a:r>
            <a:r>
              <a:rPr lang="en-US" sz="4100" dirty="0" err="1">
                <a:solidFill>
                  <a:srgbClr val="80C0FF"/>
                </a:solidFill>
              </a:rPr>
              <a:t>întâlnesc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pentru</a:t>
            </a:r>
            <a:r>
              <a:rPr lang="en-US" sz="4100" dirty="0">
                <a:solidFill>
                  <a:srgbClr val="80C0FF"/>
                </a:solidFill>
              </a:rPr>
              <a:t> o </a:t>
            </a:r>
            <a:r>
              <a:rPr lang="en-US" sz="4100" dirty="0" err="1">
                <a:solidFill>
                  <a:srgbClr val="80C0FF"/>
                </a:solidFill>
              </a:rPr>
              <a:t>fotografie</a:t>
            </a:r>
            <a:r>
              <a:rPr lang="en-US" sz="4100" dirty="0">
                <a:solidFill>
                  <a:srgbClr val="80C0FF"/>
                </a:solidFill>
              </a:rPr>
              <a:t>, o </a:t>
            </a:r>
            <a:r>
              <a:rPr lang="en-US" sz="4100" dirty="0" err="1">
                <a:solidFill>
                  <a:srgbClr val="80C0FF"/>
                </a:solidFill>
              </a:rPr>
              <a:t>îmbrăţişare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sau</a:t>
            </a:r>
            <a:r>
              <a:rPr lang="en-US" sz="4100" dirty="0">
                <a:solidFill>
                  <a:srgbClr val="80C0FF"/>
                </a:solidFill>
              </a:rPr>
              <a:t> o </a:t>
            </a:r>
            <a:r>
              <a:rPr lang="en-US" sz="4100" dirty="0" err="1">
                <a:solidFill>
                  <a:srgbClr val="80C0FF"/>
                </a:solidFill>
              </a:rPr>
              <a:t>poveste</a:t>
            </a:r>
            <a:r>
              <a:rPr lang="en-US" sz="4100" dirty="0">
                <a:solidFill>
                  <a:srgbClr val="80C0FF"/>
                </a:solidFill>
              </a:rPr>
              <a:t> </a:t>
            </a:r>
            <a:r>
              <a:rPr lang="en-US" sz="4100" dirty="0" err="1">
                <a:solidFill>
                  <a:srgbClr val="80C0FF"/>
                </a:solidFill>
              </a:rPr>
              <a:t>bună</a:t>
            </a:r>
            <a:r>
              <a:rPr lang="en-US" sz="4100" dirty="0" smtClean="0">
                <a:solidFill>
                  <a:srgbClr val="80C0FF"/>
                </a:solidFill>
              </a:rPr>
              <a:t>! &gt;&gt;</a:t>
            </a:r>
            <a:endParaRPr lang="en-US" sz="4100" dirty="0">
              <a:solidFill>
                <a:srgbClr val="80C0FF"/>
              </a:solidFill>
            </a:endParaRPr>
          </a:p>
          <a:p>
            <a:endParaRPr lang="ro-RO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/>
          <a:lstStyle/>
          <a:p>
            <a:pPr algn="ctr"/>
            <a:r>
              <a:rPr lang="ro-RO" b="1" dirty="0" smtClean="0"/>
              <a:t>SCOPUL CONSTRUCȚIEI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02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46" y="457200"/>
            <a:ext cx="4407454" cy="5715000"/>
          </a:xfr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28600" y="1435100"/>
            <a:ext cx="4267200" cy="5422900"/>
          </a:xfrm>
        </p:spPr>
        <p:txBody>
          <a:bodyPr>
            <a:noAutofit/>
          </a:bodyPr>
          <a:lstStyle/>
          <a:p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ales această </a:t>
            </a:r>
            <a:r>
              <a:rPr lang="ro-RO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operă </a:t>
            </a:r>
            <a:r>
              <a:rPr lang="ro-RO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deoarece reprezintă 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simbol al Reșiței și inclusiv al Banatului, un simbol conceput și realizat de marele artist bănățean Constantin Lucaci, un sculptor în </a:t>
            </a:r>
            <a:r>
              <a:rPr lang="ro-RO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arta </a:t>
            </a:r>
            <a:r>
              <a:rPr lang="ro-RO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oțelului și nu numai, 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a revoluționat arta românească din perioada comunismului și a adus un plus de faimă și glorie Banatului și României în lume, fiind premiat cu Premiul HERDER în 1984.</a:t>
            </a:r>
          </a:p>
          <a:p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 fericire, am avut onoarea de a-i admira sculpturile de la Muzeul „Constantin Lucaci” din Bocșa, în incinta căruia am pătruns în martie 2017.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615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CE AM ALES</a:t>
            </a:r>
            <a:r>
              <a:rPr lang="ro-R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ACEAST</a:t>
            </a:r>
            <a:r>
              <a:rPr lang="ro-R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 OPERĂ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1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200" cy="2071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97405"/>
            <a:ext cx="4572000" cy="3060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2739969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-365" r="21132" b="365"/>
          <a:stretch/>
        </p:blipFill>
        <p:spPr>
          <a:xfrm>
            <a:off x="4641012" y="-42291"/>
            <a:ext cx="4502988" cy="4509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0"/>
            <a:ext cx="46863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400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 BOȚOC 2019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6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248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Waveform</vt:lpstr>
      <vt:lpstr>Elemental</vt:lpstr>
      <vt:lpstr>Paper</vt:lpstr>
      <vt:lpstr>Executive</vt:lpstr>
      <vt:lpstr>Office Theme</vt:lpstr>
      <vt:lpstr>FÂNTÂNA CINETICĂ DE LA REȘIȚA</vt:lpstr>
      <vt:lpstr>CA ȘI INTRODUCERE</vt:lpstr>
      <vt:lpstr>PowerPoint Presentation</vt:lpstr>
      <vt:lpstr>DESCRIERE</vt:lpstr>
      <vt:lpstr>SCOPUL CONSTRUCȚIEI</vt:lpstr>
      <vt:lpstr>DE CE AM ALES ACEASTĂ OPERĂ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2019-02-11T15:50:31Z</dcterms:created>
  <dcterms:modified xsi:type="dcterms:W3CDTF">2019-02-11T19:05:14Z</dcterms:modified>
</cp:coreProperties>
</file>