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ro-RO"/>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02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4" name="Date Placeholder 3"/>
          <p:cNvSpPr>
            <a:spLocks noGrp="1"/>
          </p:cNvSpPr>
          <p:nvPr>
            <p:ph type="dt" sz="half" idx="10"/>
          </p:nvPr>
        </p:nvSpPr>
        <p:spPr/>
        <p:txBody>
          <a:bodyPr/>
          <a:lstStyle>
            <a:lvl1pPr>
              <a:defRPr/>
            </a:lvl1pPr>
          </a:lstStyle>
          <a:p>
            <a:pPr>
              <a:defRPr/>
            </a:pPr>
            <a:fld id="{EAC7CD69-53C2-4C31-9B45-B28F51AA6A2E}" type="datetimeFigureOut">
              <a:rPr lang="ro-RO"/>
              <a:pPr>
                <a:defRPr/>
              </a:pPr>
              <a:t>19.01.2010</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83CE0155-3442-45BB-828E-F5E1CD04AF81}" type="slidenum">
              <a:rPr lang="ro-RO"/>
              <a:pPr>
                <a:defRPr/>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lvl1pPr>
              <a:defRPr/>
            </a:lvl1pPr>
          </a:lstStyle>
          <a:p>
            <a:pPr>
              <a:defRPr/>
            </a:pPr>
            <a:fld id="{AAF74660-F027-4942-B03C-29EBDB548890}" type="datetimeFigureOut">
              <a:rPr lang="ro-RO"/>
              <a:pPr>
                <a:defRPr/>
              </a:pPr>
              <a:t>19.01.2010</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B7019310-9878-4AAE-AE98-4F551BC9960B}" type="slidenum">
              <a:rPr lang="ro-RO"/>
              <a:pPr>
                <a:defRPr/>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lvl1pPr>
              <a:defRPr/>
            </a:lvl1pPr>
          </a:lstStyle>
          <a:p>
            <a:pPr>
              <a:defRPr/>
            </a:pPr>
            <a:fld id="{0BABC0F9-4528-45EA-B2A2-0E221964148D}" type="datetimeFigureOut">
              <a:rPr lang="ro-RO"/>
              <a:pPr>
                <a:defRPr/>
              </a:pPr>
              <a:t>19.01.2010</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3573B186-0A76-4036-A012-11BA67B0AEDE}" type="slidenum">
              <a:rPr lang="ro-RO"/>
              <a:pPr>
                <a:defRPr/>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Date Placeholder 3"/>
          <p:cNvSpPr>
            <a:spLocks noGrp="1"/>
          </p:cNvSpPr>
          <p:nvPr>
            <p:ph type="dt" sz="half" idx="10"/>
          </p:nvPr>
        </p:nvSpPr>
        <p:spPr/>
        <p:txBody>
          <a:bodyPr/>
          <a:lstStyle>
            <a:lvl1pPr>
              <a:defRPr/>
            </a:lvl1pPr>
          </a:lstStyle>
          <a:p>
            <a:pPr>
              <a:defRPr/>
            </a:pPr>
            <a:fld id="{0188D9AC-00E6-4FA2-8D28-C1F757953B41}" type="datetimeFigureOut">
              <a:rPr lang="ro-RO"/>
              <a:pPr>
                <a:defRPr/>
              </a:pPr>
              <a:t>19.01.2010</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74ACA48E-C41A-453B-AEBD-EBD434902C6E}" type="slidenum">
              <a:rPr lang="ro-RO"/>
              <a:pPr>
                <a:defRPr/>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CA7BD55-D140-47C3-B4A6-9EEA15099AC1}" type="datetimeFigureOut">
              <a:rPr lang="ro-RO"/>
              <a:pPr>
                <a:defRPr/>
              </a:pPr>
              <a:t>19.01.2010</a:t>
            </a:fld>
            <a:endParaRPr lang="ro-RO"/>
          </a:p>
        </p:txBody>
      </p:sp>
      <p:sp>
        <p:nvSpPr>
          <p:cNvPr id="5" name="Footer Placeholder 4"/>
          <p:cNvSpPr>
            <a:spLocks noGrp="1"/>
          </p:cNvSpPr>
          <p:nvPr>
            <p:ph type="ftr" sz="quarter" idx="11"/>
          </p:nvPr>
        </p:nvSpPr>
        <p:spPr/>
        <p:txBody>
          <a:bodyPr/>
          <a:lstStyle>
            <a:lvl1pPr>
              <a:defRPr/>
            </a:lvl1pPr>
          </a:lstStyle>
          <a:p>
            <a:pPr>
              <a:defRPr/>
            </a:pPr>
            <a:endParaRPr lang="ro-RO"/>
          </a:p>
        </p:txBody>
      </p:sp>
      <p:sp>
        <p:nvSpPr>
          <p:cNvPr id="6" name="Slide Number Placeholder 5"/>
          <p:cNvSpPr>
            <a:spLocks noGrp="1"/>
          </p:cNvSpPr>
          <p:nvPr>
            <p:ph type="sldNum" sz="quarter" idx="12"/>
          </p:nvPr>
        </p:nvSpPr>
        <p:spPr/>
        <p:txBody>
          <a:bodyPr/>
          <a:lstStyle>
            <a:lvl1pPr>
              <a:defRPr/>
            </a:lvl1pPr>
          </a:lstStyle>
          <a:p>
            <a:pPr>
              <a:defRPr/>
            </a:pPr>
            <a:fld id="{48B3F75E-D8E7-4ACC-9912-E79B69E6B4FA}" type="slidenum">
              <a:rPr lang="ro-RO"/>
              <a:pPr>
                <a:defRPr/>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Date Placeholder 3"/>
          <p:cNvSpPr>
            <a:spLocks noGrp="1"/>
          </p:cNvSpPr>
          <p:nvPr>
            <p:ph type="dt" sz="half" idx="10"/>
          </p:nvPr>
        </p:nvSpPr>
        <p:spPr/>
        <p:txBody>
          <a:bodyPr/>
          <a:lstStyle>
            <a:lvl1pPr>
              <a:defRPr/>
            </a:lvl1pPr>
          </a:lstStyle>
          <a:p>
            <a:pPr>
              <a:defRPr/>
            </a:pPr>
            <a:fld id="{3D6F5CFD-F54F-416B-94CB-D187C1F457CF}" type="datetimeFigureOut">
              <a:rPr lang="ro-RO"/>
              <a:pPr>
                <a:defRPr/>
              </a:pPr>
              <a:t>19.01.2010</a:t>
            </a:fld>
            <a:endParaRPr lang="ro-RO"/>
          </a:p>
        </p:txBody>
      </p:sp>
      <p:sp>
        <p:nvSpPr>
          <p:cNvPr id="6" name="Footer Placeholder 4"/>
          <p:cNvSpPr>
            <a:spLocks noGrp="1"/>
          </p:cNvSpPr>
          <p:nvPr>
            <p:ph type="ftr" sz="quarter" idx="11"/>
          </p:nvPr>
        </p:nvSpPr>
        <p:spPr/>
        <p:txBody>
          <a:bodyPr/>
          <a:lstStyle>
            <a:lvl1pPr>
              <a:defRPr/>
            </a:lvl1pPr>
          </a:lstStyle>
          <a:p>
            <a:pPr>
              <a:defRPr/>
            </a:pPr>
            <a:endParaRPr lang="ro-RO"/>
          </a:p>
        </p:txBody>
      </p:sp>
      <p:sp>
        <p:nvSpPr>
          <p:cNvPr id="7" name="Slide Number Placeholder 5"/>
          <p:cNvSpPr>
            <a:spLocks noGrp="1"/>
          </p:cNvSpPr>
          <p:nvPr>
            <p:ph type="sldNum" sz="quarter" idx="12"/>
          </p:nvPr>
        </p:nvSpPr>
        <p:spPr/>
        <p:txBody>
          <a:bodyPr/>
          <a:lstStyle>
            <a:lvl1pPr>
              <a:defRPr/>
            </a:lvl1pPr>
          </a:lstStyle>
          <a:p>
            <a:pPr>
              <a:defRPr/>
            </a:pPr>
            <a:fld id="{2D6BD38B-78C2-4989-828E-1436A23C291A}" type="slidenum">
              <a:rPr lang="ro-RO"/>
              <a:pPr>
                <a:defRPr/>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Date Placeholder 3"/>
          <p:cNvSpPr>
            <a:spLocks noGrp="1"/>
          </p:cNvSpPr>
          <p:nvPr>
            <p:ph type="dt" sz="half" idx="10"/>
          </p:nvPr>
        </p:nvSpPr>
        <p:spPr/>
        <p:txBody>
          <a:bodyPr/>
          <a:lstStyle>
            <a:lvl1pPr>
              <a:defRPr/>
            </a:lvl1pPr>
          </a:lstStyle>
          <a:p>
            <a:pPr>
              <a:defRPr/>
            </a:pPr>
            <a:fld id="{9C303F38-4D19-44AD-B3A0-2E90E8E1AA46}" type="datetimeFigureOut">
              <a:rPr lang="ro-RO"/>
              <a:pPr>
                <a:defRPr/>
              </a:pPr>
              <a:t>19.01.2010</a:t>
            </a:fld>
            <a:endParaRPr lang="ro-RO"/>
          </a:p>
        </p:txBody>
      </p:sp>
      <p:sp>
        <p:nvSpPr>
          <p:cNvPr id="8" name="Footer Placeholder 4"/>
          <p:cNvSpPr>
            <a:spLocks noGrp="1"/>
          </p:cNvSpPr>
          <p:nvPr>
            <p:ph type="ftr" sz="quarter" idx="11"/>
          </p:nvPr>
        </p:nvSpPr>
        <p:spPr/>
        <p:txBody>
          <a:bodyPr/>
          <a:lstStyle>
            <a:lvl1pPr>
              <a:defRPr/>
            </a:lvl1pPr>
          </a:lstStyle>
          <a:p>
            <a:pPr>
              <a:defRPr/>
            </a:pPr>
            <a:endParaRPr lang="ro-RO"/>
          </a:p>
        </p:txBody>
      </p:sp>
      <p:sp>
        <p:nvSpPr>
          <p:cNvPr id="9" name="Slide Number Placeholder 5"/>
          <p:cNvSpPr>
            <a:spLocks noGrp="1"/>
          </p:cNvSpPr>
          <p:nvPr>
            <p:ph type="sldNum" sz="quarter" idx="12"/>
          </p:nvPr>
        </p:nvSpPr>
        <p:spPr/>
        <p:txBody>
          <a:bodyPr/>
          <a:lstStyle>
            <a:lvl1pPr>
              <a:defRPr/>
            </a:lvl1pPr>
          </a:lstStyle>
          <a:p>
            <a:pPr>
              <a:defRPr/>
            </a:pPr>
            <a:fld id="{0061C5E0-7EB7-4336-A0EF-679095A79B9A}" type="slidenum">
              <a:rPr lang="ro-RO"/>
              <a:pPr>
                <a:defRPr/>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Date Placeholder 3"/>
          <p:cNvSpPr>
            <a:spLocks noGrp="1"/>
          </p:cNvSpPr>
          <p:nvPr>
            <p:ph type="dt" sz="half" idx="10"/>
          </p:nvPr>
        </p:nvSpPr>
        <p:spPr/>
        <p:txBody>
          <a:bodyPr/>
          <a:lstStyle>
            <a:lvl1pPr>
              <a:defRPr/>
            </a:lvl1pPr>
          </a:lstStyle>
          <a:p>
            <a:pPr>
              <a:defRPr/>
            </a:pPr>
            <a:fld id="{0891CCCA-6F7B-42D3-A053-C47F68785A0E}" type="datetimeFigureOut">
              <a:rPr lang="ro-RO"/>
              <a:pPr>
                <a:defRPr/>
              </a:pPr>
              <a:t>19.01.2010</a:t>
            </a:fld>
            <a:endParaRPr lang="ro-RO"/>
          </a:p>
        </p:txBody>
      </p:sp>
      <p:sp>
        <p:nvSpPr>
          <p:cNvPr id="4" name="Footer Placeholder 4"/>
          <p:cNvSpPr>
            <a:spLocks noGrp="1"/>
          </p:cNvSpPr>
          <p:nvPr>
            <p:ph type="ftr" sz="quarter" idx="11"/>
          </p:nvPr>
        </p:nvSpPr>
        <p:spPr/>
        <p:txBody>
          <a:bodyPr/>
          <a:lstStyle>
            <a:lvl1pPr>
              <a:defRPr/>
            </a:lvl1pPr>
          </a:lstStyle>
          <a:p>
            <a:pPr>
              <a:defRPr/>
            </a:pPr>
            <a:endParaRPr lang="ro-RO"/>
          </a:p>
        </p:txBody>
      </p:sp>
      <p:sp>
        <p:nvSpPr>
          <p:cNvPr id="5" name="Slide Number Placeholder 5"/>
          <p:cNvSpPr>
            <a:spLocks noGrp="1"/>
          </p:cNvSpPr>
          <p:nvPr>
            <p:ph type="sldNum" sz="quarter" idx="12"/>
          </p:nvPr>
        </p:nvSpPr>
        <p:spPr/>
        <p:txBody>
          <a:bodyPr/>
          <a:lstStyle>
            <a:lvl1pPr>
              <a:defRPr/>
            </a:lvl1pPr>
          </a:lstStyle>
          <a:p>
            <a:pPr>
              <a:defRPr/>
            </a:pPr>
            <a:fld id="{BDDFE9CE-8BE8-47D1-B83C-B3DA8FD3403F}" type="slidenum">
              <a:rPr lang="ro-RO"/>
              <a:pPr>
                <a:defRPr/>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8F7E08-6872-41AE-8FF8-ED39CDA192E3}" type="datetimeFigureOut">
              <a:rPr lang="ro-RO"/>
              <a:pPr>
                <a:defRPr/>
              </a:pPr>
              <a:t>19.01.2010</a:t>
            </a:fld>
            <a:endParaRPr lang="ro-RO"/>
          </a:p>
        </p:txBody>
      </p:sp>
      <p:sp>
        <p:nvSpPr>
          <p:cNvPr id="3" name="Footer Placeholder 4"/>
          <p:cNvSpPr>
            <a:spLocks noGrp="1"/>
          </p:cNvSpPr>
          <p:nvPr>
            <p:ph type="ftr" sz="quarter" idx="11"/>
          </p:nvPr>
        </p:nvSpPr>
        <p:spPr/>
        <p:txBody>
          <a:bodyPr/>
          <a:lstStyle>
            <a:lvl1pPr>
              <a:defRPr/>
            </a:lvl1pPr>
          </a:lstStyle>
          <a:p>
            <a:pPr>
              <a:defRPr/>
            </a:pPr>
            <a:endParaRPr lang="ro-RO"/>
          </a:p>
        </p:txBody>
      </p:sp>
      <p:sp>
        <p:nvSpPr>
          <p:cNvPr id="4" name="Slide Number Placeholder 5"/>
          <p:cNvSpPr>
            <a:spLocks noGrp="1"/>
          </p:cNvSpPr>
          <p:nvPr>
            <p:ph type="sldNum" sz="quarter" idx="12"/>
          </p:nvPr>
        </p:nvSpPr>
        <p:spPr/>
        <p:txBody>
          <a:bodyPr/>
          <a:lstStyle>
            <a:lvl1pPr>
              <a:defRPr/>
            </a:lvl1pPr>
          </a:lstStyle>
          <a:p>
            <a:pPr>
              <a:defRPr/>
            </a:pPr>
            <a:fld id="{31DA59DE-5222-4FB9-BE65-DB58B03EFA92}" type="slidenum">
              <a:rPr lang="ro-RO"/>
              <a:pPr>
                <a:defRPr/>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CD566A6-5C40-4691-AC38-BC17AEF70204}" type="datetimeFigureOut">
              <a:rPr lang="ro-RO"/>
              <a:pPr>
                <a:defRPr/>
              </a:pPr>
              <a:t>19.01.2010</a:t>
            </a:fld>
            <a:endParaRPr lang="ro-RO"/>
          </a:p>
        </p:txBody>
      </p:sp>
      <p:sp>
        <p:nvSpPr>
          <p:cNvPr id="6" name="Footer Placeholder 4"/>
          <p:cNvSpPr>
            <a:spLocks noGrp="1"/>
          </p:cNvSpPr>
          <p:nvPr>
            <p:ph type="ftr" sz="quarter" idx="11"/>
          </p:nvPr>
        </p:nvSpPr>
        <p:spPr/>
        <p:txBody>
          <a:bodyPr/>
          <a:lstStyle>
            <a:lvl1pPr>
              <a:defRPr/>
            </a:lvl1pPr>
          </a:lstStyle>
          <a:p>
            <a:pPr>
              <a:defRPr/>
            </a:pPr>
            <a:endParaRPr lang="ro-RO"/>
          </a:p>
        </p:txBody>
      </p:sp>
      <p:sp>
        <p:nvSpPr>
          <p:cNvPr id="7" name="Slide Number Placeholder 5"/>
          <p:cNvSpPr>
            <a:spLocks noGrp="1"/>
          </p:cNvSpPr>
          <p:nvPr>
            <p:ph type="sldNum" sz="quarter" idx="12"/>
          </p:nvPr>
        </p:nvSpPr>
        <p:spPr/>
        <p:txBody>
          <a:bodyPr/>
          <a:lstStyle>
            <a:lvl1pPr>
              <a:defRPr/>
            </a:lvl1pPr>
          </a:lstStyle>
          <a:p>
            <a:pPr>
              <a:defRPr/>
            </a:pPr>
            <a:fld id="{A11E4E6C-3576-4F3D-9554-4708DDFF5D7F}" type="slidenum">
              <a:rPr lang="ro-RO"/>
              <a:pPr>
                <a:defRPr/>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BC82C1-25C5-4786-BE49-387DCEB7A981}" type="datetimeFigureOut">
              <a:rPr lang="ro-RO"/>
              <a:pPr>
                <a:defRPr/>
              </a:pPr>
              <a:t>19.01.2010</a:t>
            </a:fld>
            <a:endParaRPr lang="ro-RO"/>
          </a:p>
        </p:txBody>
      </p:sp>
      <p:sp>
        <p:nvSpPr>
          <p:cNvPr id="6" name="Footer Placeholder 4"/>
          <p:cNvSpPr>
            <a:spLocks noGrp="1"/>
          </p:cNvSpPr>
          <p:nvPr>
            <p:ph type="ftr" sz="quarter" idx="11"/>
          </p:nvPr>
        </p:nvSpPr>
        <p:spPr/>
        <p:txBody>
          <a:bodyPr/>
          <a:lstStyle>
            <a:lvl1pPr>
              <a:defRPr/>
            </a:lvl1pPr>
          </a:lstStyle>
          <a:p>
            <a:pPr>
              <a:defRPr/>
            </a:pPr>
            <a:endParaRPr lang="ro-RO"/>
          </a:p>
        </p:txBody>
      </p:sp>
      <p:sp>
        <p:nvSpPr>
          <p:cNvPr id="7" name="Slide Number Placeholder 5"/>
          <p:cNvSpPr>
            <a:spLocks noGrp="1"/>
          </p:cNvSpPr>
          <p:nvPr>
            <p:ph type="sldNum" sz="quarter" idx="12"/>
          </p:nvPr>
        </p:nvSpPr>
        <p:spPr/>
        <p:txBody>
          <a:bodyPr/>
          <a:lstStyle>
            <a:lvl1pPr>
              <a:defRPr/>
            </a:lvl1pPr>
          </a:lstStyle>
          <a:p>
            <a:pPr>
              <a:defRPr/>
            </a:pPr>
            <a:fld id="{D1D79210-8D03-4FB0-822F-616BED82BE3A}" type="slidenum">
              <a:rPr lang="ro-RO"/>
              <a:pPr>
                <a:defRPr/>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ro-RO"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1E06B1A-5D06-4F3D-A785-5A4385290A4C}" type="datetimeFigureOut">
              <a:rPr lang="ro-RO"/>
              <a:pPr>
                <a:defRPr/>
              </a:pPr>
              <a:t>19.01.2010</a:t>
            </a:fld>
            <a:endParaRPr lang="ro-R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o-R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38DE6D3-76A1-4934-A7F4-63DFC036A96B}" type="slidenum">
              <a:rPr lang="ro-RO"/>
              <a:pPr>
                <a:defRPr/>
              </a:pPr>
              <a:t>‹#›</a:t>
            </a:fld>
            <a:endParaRPr lang="ro-R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ro-RO" sz="1400" b="1" smtClean="0">
                <a:latin typeface="Arial" charset="0"/>
                <a:cs typeface="Arial" charset="0"/>
              </a:rPr>
              <a:t>SALARIUL</a:t>
            </a:r>
          </a:p>
        </p:txBody>
      </p:sp>
      <p:sp>
        <p:nvSpPr>
          <p:cNvPr id="2051" name="Subtitle 2"/>
          <p:cNvSpPr>
            <a:spLocks noGrp="1"/>
          </p:cNvSpPr>
          <p:nvPr>
            <p:ph type="subTitle" idx="1"/>
          </p:nvPr>
        </p:nvSpPr>
        <p:spPr>
          <a:xfrm>
            <a:off x="1371600" y="3886200"/>
            <a:ext cx="6400800" cy="685800"/>
          </a:xfrm>
        </p:spPr>
        <p:txBody>
          <a:bodyPr/>
          <a:lstStyle/>
          <a:p>
            <a:pPr eaLnBrk="1" hangingPunct="1"/>
            <a:r>
              <a:rPr lang="ro-RO" sz="1000" smtClean="0">
                <a:solidFill>
                  <a:schemeClr val="tx1"/>
                </a:solidFill>
                <a:latin typeface="Arial" charset="0"/>
              </a:rPr>
              <a:t>(Adaptat după </a:t>
            </a:r>
            <a:r>
              <a:rPr lang="ro-RO" sz="1000" i="1" smtClean="0">
                <a:solidFill>
                  <a:schemeClr val="tx1"/>
                </a:solidFill>
                <a:latin typeface="Arial" charset="0"/>
              </a:rPr>
              <a:t>Manualul de Economie, clasele a X-a şi a XI-a</a:t>
            </a:r>
            <a:r>
              <a:rPr lang="ro-RO" sz="1000" smtClean="0">
                <a:solidFill>
                  <a:schemeClr val="tx1"/>
                </a:solidFill>
                <a:latin typeface="Arial" charset="0"/>
              </a:rPr>
              <a:t>, Maria Liana Lăcătuş, George</a:t>
            </a:r>
            <a:r>
              <a:rPr lang="en-GB" sz="1000" smtClean="0">
                <a:solidFill>
                  <a:schemeClr val="tx1"/>
                </a:solidFill>
                <a:latin typeface="Arial" charset="0"/>
              </a:rPr>
              <a:t>-</a:t>
            </a:r>
            <a:r>
              <a:rPr lang="ro-RO" sz="1000" smtClean="0">
                <a:solidFill>
                  <a:schemeClr val="tx1"/>
                </a:solidFill>
                <a:latin typeface="Arial" charset="0"/>
              </a:rPr>
              <a:t>Paul Lăcătuş)</a:t>
            </a:r>
            <a:r>
              <a:rPr lang="en-GB" sz="1000" smtClean="0">
                <a:solidFill>
                  <a:schemeClr val="tx1"/>
                </a:solidFill>
                <a:latin typeface="Arial" charset="0"/>
              </a:rPr>
              <a:t> </a:t>
            </a:r>
            <a:endParaRPr lang="ro-RO" sz="1000" smtClean="0">
              <a:solidFill>
                <a:schemeClr val="tx1"/>
              </a:solidFill>
              <a:latin typeface="Arial" charset="0"/>
            </a:endParaRPr>
          </a:p>
        </p:txBody>
      </p:sp>
      <p:sp>
        <p:nvSpPr>
          <p:cNvPr id="2052" name="Rectangle 1"/>
          <p:cNvSpPr>
            <a:spLocks noChangeArrowheads="1"/>
          </p:cNvSpPr>
          <p:nvPr/>
        </p:nvSpPr>
        <p:spPr bwMode="auto">
          <a:xfrm>
            <a:off x="214313" y="571500"/>
            <a:ext cx="4643437" cy="400050"/>
          </a:xfrm>
          <a:prstGeom prst="rect">
            <a:avLst/>
          </a:prstGeom>
          <a:noFill/>
          <a:ln w="9525">
            <a:noFill/>
            <a:miter lim="800000"/>
            <a:headEnd/>
            <a:tailEnd/>
          </a:ln>
        </p:spPr>
        <p:txBody>
          <a:bodyPr anchor="ctr">
            <a:spAutoFit/>
          </a:bodyPr>
          <a:lstStyle/>
          <a:p>
            <a:r>
              <a:rPr lang="ro-RO" sz="1000"/>
              <a:t>Examenul de bacalaureat 2010 </a:t>
            </a:r>
            <a:r>
              <a:rPr lang="en-US" sz="1000"/>
              <a:t>- SIMULARE</a:t>
            </a:r>
            <a:endParaRPr lang="ro-RO" sz="1000"/>
          </a:p>
          <a:p>
            <a:pPr eaLnBrk="0" hangingPunct="0"/>
            <a:r>
              <a:rPr lang="ro-RO" sz="1000"/>
              <a:t>Proba de evaluare a competentelor digitale  - document de lucru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4"/>
          <p:cNvSpPr>
            <a:spLocks noGrp="1"/>
          </p:cNvSpPr>
          <p:nvPr>
            <p:ph sz="half" idx="1"/>
          </p:nvPr>
        </p:nvSpPr>
        <p:spPr>
          <a:xfrm>
            <a:off x="468313" y="908050"/>
            <a:ext cx="4038600" cy="5554663"/>
          </a:xfrm>
        </p:spPr>
        <p:txBody>
          <a:bodyPr/>
          <a:lstStyle/>
          <a:p>
            <a:pPr marL="0" indent="542925" algn="just" eaLnBrk="1" hangingPunct="1">
              <a:lnSpc>
                <a:spcPct val="80000"/>
              </a:lnSpc>
              <a:buFont typeface="Arial" charset="0"/>
              <a:buNone/>
            </a:pPr>
            <a:r>
              <a:rPr lang="ro-RO" sz="1200" b="1" smtClean="0">
                <a:latin typeface="Arial" charset="0"/>
                <a:cs typeface="Arial" charset="0"/>
              </a:rPr>
              <a:t>Salariul este remuneraţia muncii, adică suma plătită posesorului forţei de muncă pentru activitatea desfăşurată. </a:t>
            </a:r>
            <a:r>
              <a:rPr lang="ro-RO" sz="1200" smtClean="0">
                <a:latin typeface="Arial" charset="0"/>
                <a:cs typeface="Arial" charset="0"/>
              </a:rPr>
              <a:t>Pentru producător salariul reprezintă cheltuieli antrenate de producţia unui bun sau </a:t>
            </a:r>
            <a:r>
              <a:rPr lang="en-US" sz="1200" smtClean="0">
                <a:latin typeface="Arial" charset="0"/>
                <a:cs typeface="Arial" charset="0"/>
              </a:rPr>
              <a:t>unui </a:t>
            </a:r>
            <a:r>
              <a:rPr lang="ro-RO" sz="1200" smtClean="0">
                <a:latin typeface="Arial" charset="0"/>
                <a:cs typeface="Arial" charset="0"/>
              </a:rPr>
              <a:t>serviciu; el este parte din cheltuieli</a:t>
            </a:r>
            <a:r>
              <a:rPr lang="en-US" sz="1200" smtClean="0">
                <a:latin typeface="Arial" charset="0"/>
                <a:cs typeface="Arial" charset="0"/>
              </a:rPr>
              <a:t>le</a:t>
            </a:r>
            <a:r>
              <a:rPr lang="ro-RO" sz="1200" smtClean="0">
                <a:latin typeface="Arial" charset="0"/>
                <a:cs typeface="Arial" charset="0"/>
              </a:rPr>
              <a:t> totale, şi anume un cost salarial. Pentru lucrător, salariul reprezintă un venit.</a:t>
            </a:r>
          </a:p>
          <a:p>
            <a:pPr marL="0" indent="542925" algn="just" eaLnBrk="1" hangingPunct="1">
              <a:lnSpc>
                <a:spcPct val="80000"/>
              </a:lnSpc>
              <a:buFont typeface="Arial" charset="0"/>
              <a:buNone/>
            </a:pPr>
            <a:r>
              <a:rPr lang="ro-RO" sz="1200" smtClean="0">
                <a:latin typeface="Arial" charset="0"/>
                <a:cs typeface="Arial" charset="0"/>
              </a:rPr>
              <a:t>Deşi salariul este un preţ plătit de producător, el trebuie înţeles ca plată pentru serviciile prestate de lucrător şi nu ca preţ al muncii sau al forţei de muncă. Lucrătorul rămâne proprietarul forţei sale de muncă şi după ce s-a angajat. El a încheiat un contract de muncă în care sunt prevăzute obligaţiile de muncă şi condiţiile în care se va achita de aceste obligaţii. În afara timpului de muncă cheltuit în întreprindere, lucrătorul dispune de forţa sa de muncă şi poate să o utilizeze după cum crede de cuviinţă</a:t>
            </a:r>
            <a:r>
              <a:rPr lang="en-US" sz="1200" smtClean="0">
                <a:latin typeface="Arial" charset="0"/>
                <a:cs typeface="Arial" charset="0"/>
              </a:rPr>
              <a:t>: p</a:t>
            </a:r>
            <a:r>
              <a:rPr lang="ro-RO" sz="1200" smtClean="0">
                <a:latin typeface="Arial" charset="0"/>
                <a:cs typeface="Arial" charset="0"/>
              </a:rPr>
              <a:t>oa</a:t>
            </a:r>
            <a:r>
              <a:rPr lang="en-US" sz="1200" smtClean="0">
                <a:latin typeface="Arial" charset="0"/>
                <a:cs typeface="Arial" charset="0"/>
              </a:rPr>
              <a:t>t</a:t>
            </a:r>
            <a:r>
              <a:rPr lang="ro-RO" sz="1200" smtClean="0">
                <a:latin typeface="Arial" charset="0"/>
                <a:cs typeface="Arial" charset="0"/>
              </a:rPr>
              <a:t>e desfăşura munci suplimentare, poate presta muncă la domiciliu etc.</a:t>
            </a:r>
          </a:p>
          <a:p>
            <a:pPr marL="0" indent="542925" eaLnBrk="1" hangingPunct="1">
              <a:lnSpc>
                <a:spcPct val="80000"/>
              </a:lnSpc>
              <a:buFont typeface="Arial" charset="0"/>
              <a:buNone/>
            </a:pPr>
            <a:r>
              <a:rPr lang="ro-RO" sz="1200" b="1" i="1" smtClean="0">
                <a:latin typeface="Arial" charset="0"/>
                <a:cs typeface="Arial" charset="0"/>
              </a:rPr>
              <a:t>Salariul este venitul obţinut prin muncă.</a:t>
            </a:r>
            <a:endParaRPr lang="ro-RO" sz="1200" smtClean="0">
              <a:latin typeface="Arial" charset="0"/>
              <a:cs typeface="Arial" charset="0"/>
            </a:endParaRPr>
          </a:p>
          <a:p>
            <a:pPr marL="0" indent="542925" algn="just" eaLnBrk="1" hangingPunct="1">
              <a:lnSpc>
                <a:spcPct val="80000"/>
              </a:lnSpc>
              <a:buFont typeface="Arial" charset="0"/>
              <a:buNone/>
            </a:pPr>
            <a:r>
              <a:rPr lang="ro-RO" sz="1200" smtClean="0">
                <a:latin typeface="Arial" charset="0"/>
                <a:cs typeface="Arial" charset="0"/>
              </a:rPr>
              <a:t>Salariul este o formă de venit. El revine posesorului forţei de muncă în schimbul muncii desfăşurate şi permite acestuia să îşi satisfacă trebuinţele şi să ducă o viaţă normală. Salariul reprezintă motivaţia muncii.</a:t>
            </a:r>
          </a:p>
          <a:p>
            <a:pPr marL="0" indent="542925" algn="just" eaLnBrk="1" hangingPunct="1">
              <a:lnSpc>
                <a:spcPct val="80000"/>
              </a:lnSpc>
              <a:buFont typeface="Arial" charset="0"/>
              <a:buNone/>
            </a:pPr>
            <a:r>
              <a:rPr lang="ro-RO" sz="1200" smtClean="0">
                <a:latin typeface="Arial" charset="0"/>
                <a:cs typeface="Arial" charset="0"/>
              </a:rPr>
              <a:t>În România, cea mai mare parte a populaţiei obţine venituri sub formă de salariu (figura din dreapta).</a:t>
            </a:r>
          </a:p>
          <a:p>
            <a:pPr marL="0" indent="542925" eaLnBrk="1" hangingPunct="1">
              <a:lnSpc>
                <a:spcPct val="80000"/>
              </a:lnSpc>
            </a:pPr>
            <a:endParaRPr lang="ro-RO" sz="1300" smtClean="0"/>
          </a:p>
        </p:txBody>
      </p:sp>
      <p:pic>
        <p:nvPicPr>
          <p:cNvPr id="3075" name="Content Placeholder 6" descr="comp_i.jpg"/>
          <p:cNvPicPr>
            <a:picLocks noGrp="1" noChangeAspect="1"/>
          </p:cNvPicPr>
          <p:nvPr>
            <p:ph sz="half" idx="2"/>
          </p:nvPr>
        </p:nvPicPr>
        <p:blipFill>
          <a:blip r:embed="rId2" cstate="print"/>
          <a:srcRect/>
          <a:stretch>
            <a:fillRect/>
          </a:stretch>
        </p:blipFill>
        <p:spPr>
          <a:xfrm>
            <a:off x="5508625" y="1989138"/>
            <a:ext cx="2524125" cy="2524125"/>
          </a:xfrm>
        </p:spPr>
      </p:pic>
      <p:sp>
        <p:nvSpPr>
          <p:cNvPr id="3076" name="Text Box 5"/>
          <p:cNvSpPr txBox="1">
            <a:spLocks noChangeArrowheads="1"/>
          </p:cNvSpPr>
          <p:nvPr/>
        </p:nvSpPr>
        <p:spPr bwMode="auto">
          <a:xfrm>
            <a:off x="539750" y="260350"/>
            <a:ext cx="8353425" cy="625475"/>
          </a:xfrm>
          <a:prstGeom prst="rect">
            <a:avLst/>
          </a:prstGeom>
          <a:noFill/>
          <a:ln w="9525">
            <a:noFill/>
            <a:miter lim="800000"/>
            <a:headEnd/>
            <a:tailEnd/>
          </a:ln>
        </p:spPr>
        <p:txBody>
          <a:bodyPr>
            <a:spAutoFit/>
          </a:bodyPr>
          <a:lstStyle/>
          <a:p>
            <a:r>
              <a:rPr lang="ro-RO" sz="1000"/>
              <a:t>Examenul de bacalaureat 2010 - SIMULARE </a:t>
            </a:r>
          </a:p>
          <a:p>
            <a:r>
              <a:rPr lang="ro-RO" sz="1000"/>
              <a:t>Proba de evaluare a competentelor digitale  - document de lucru</a:t>
            </a:r>
          </a:p>
          <a:p>
            <a:pPr>
              <a:spcBef>
                <a:spcPct val="50000"/>
              </a:spcBef>
            </a:pPr>
            <a:endParaRPr lang="en-GB" sz="1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457200" y="857250"/>
            <a:ext cx="8229600" cy="5268913"/>
          </a:xfrm>
        </p:spPr>
        <p:txBody>
          <a:bodyPr/>
          <a:lstStyle/>
          <a:p>
            <a:pPr marL="609600" indent="-609600" eaLnBrk="1" hangingPunct="1">
              <a:buFont typeface="Calibri" pitchFamily="34" charset="0"/>
              <a:buAutoNum type="arabicPeriod"/>
            </a:pPr>
            <a:r>
              <a:rPr lang="ro-RO" sz="1200" smtClean="0">
                <a:latin typeface="Arial" charset="0"/>
                <a:cs typeface="Arial" charset="0"/>
              </a:rPr>
              <a:t>Cererea şi oferta de muncă</a:t>
            </a:r>
          </a:p>
          <a:p>
            <a:pPr marL="990600" lvl="1" indent="-533400" eaLnBrk="1" hangingPunct="1">
              <a:buFont typeface="Calibri" pitchFamily="34" charset="0"/>
              <a:buAutoNum type="alphaLcParenR"/>
            </a:pPr>
            <a:r>
              <a:rPr lang="ro-RO" sz="1200" smtClean="0">
                <a:latin typeface="Arial" charset="0"/>
                <a:cs typeface="Arial" charset="0"/>
              </a:rPr>
              <a:t>Dacă cererea de muncă este mare, salariile se vor situa la un nivel mai ridicat.</a:t>
            </a:r>
          </a:p>
          <a:p>
            <a:pPr marL="990600" lvl="1" indent="-533400" eaLnBrk="1" hangingPunct="1">
              <a:buFont typeface="Calibri" pitchFamily="34" charset="0"/>
              <a:buAutoNum type="alphaLcParenR"/>
            </a:pPr>
            <a:r>
              <a:rPr lang="ro-RO" sz="1200" smtClean="0">
                <a:latin typeface="Arial" charset="0"/>
                <a:cs typeface="Arial" charset="0"/>
              </a:rPr>
              <a:t>Întreprinderile vor fi dispuse să plătească salarii mai mari pentru a atrage lucrătorii de care au nevoie.</a:t>
            </a:r>
          </a:p>
          <a:p>
            <a:pPr marL="990600" lvl="1" indent="-533400" eaLnBrk="1" hangingPunct="1">
              <a:buFont typeface="Calibri" pitchFamily="34" charset="0"/>
              <a:buAutoNum type="alphaLcParenR"/>
            </a:pPr>
            <a:r>
              <a:rPr lang="ro-RO" sz="1200" smtClean="0">
                <a:latin typeface="Arial" charset="0"/>
                <a:cs typeface="Arial" charset="0"/>
              </a:rPr>
              <a:t>Invers, în condiţiile în care cererea de muncă este mică, salariile vor scădea.</a:t>
            </a:r>
          </a:p>
          <a:p>
            <a:pPr marL="609600" indent="-609600" eaLnBrk="1" hangingPunct="1">
              <a:buFont typeface="Calibri" pitchFamily="34" charset="0"/>
              <a:buAutoNum type="arabicPeriod"/>
            </a:pPr>
            <a:r>
              <a:rPr lang="ro-RO" sz="1200" smtClean="0">
                <a:latin typeface="Arial" charset="0"/>
                <a:cs typeface="Arial" charset="0"/>
              </a:rPr>
              <a:t>Productivitatea muncii</a:t>
            </a:r>
          </a:p>
          <a:p>
            <a:pPr marL="990600" lvl="1" indent="-533400" eaLnBrk="1" hangingPunct="1">
              <a:buFont typeface="Calibri" pitchFamily="34" charset="0"/>
              <a:buAutoNum type="alphaLcParenR"/>
            </a:pPr>
            <a:r>
              <a:rPr lang="ro-RO" sz="1200" smtClean="0">
                <a:latin typeface="Arial" charset="0"/>
                <a:cs typeface="Arial" charset="0"/>
              </a:rPr>
              <a:t>Între nivelul salariilor şi nivelul productivităţii există o relaţie directă.</a:t>
            </a:r>
          </a:p>
          <a:p>
            <a:pPr marL="990600" lvl="1" indent="-533400" eaLnBrk="1" hangingPunct="1">
              <a:buFont typeface="Calibri" pitchFamily="34" charset="0"/>
              <a:buAutoNum type="alphaLcParenR"/>
            </a:pPr>
            <a:r>
              <a:rPr lang="ro-RO" sz="1200" smtClean="0">
                <a:latin typeface="Arial" charset="0"/>
                <a:cs typeface="Arial" charset="0"/>
              </a:rPr>
              <a:t>Cu cât productivitatea este mai mare, cu atât şi cererea de muncă este mai mare, iar pe ansamblul economiei se înregistrează o creştere a nivelului salariilor.</a:t>
            </a:r>
          </a:p>
          <a:p>
            <a:pPr marL="990600" lvl="1" indent="-533400" eaLnBrk="1" hangingPunct="1">
              <a:buFont typeface="Calibri" pitchFamily="34" charset="0"/>
              <a:buAutoNum type="alphaLcParenR"/>
            </a:pPr>
            <a:r>
              <a:rPr lang="ro-RO" sz="1200" smtClean="0">
                <a:latin typeface="Arial" charset="0"/>
                <a:cs typeface="Arial" charset="0"/>
              </a:rPr>
              <a:t>Creşterea productivităţii permite creşterea salariului real.</a:t>
            </a:r>
          </a:p>
          <a:p>
            <a:pPr marL="609600" indent="-609600" eaLnBrk="1" hangingPunct="1">
              <a:buFont typeface="Calibri" pitchFamily="34" charset="0"/>
              <a:buAutoNum type="arabicPeriod"/>
            </a:pPr>
            <a:r>
              <a:rPr lang="ro-RO" sz="1200" smtClean="0">
                <a:latin typeface="Arial" charset="0"/>
                <a:cs typeface="Arial" charset="0"/>
              </a:rPr>
              <a:t>Organizarea în sindicate</a:t>
            </a:r>
          </a:p>
          <a:p>
            <a:pPr marL="990600" lvl="1" indent="-533400" eaLnBrk="1" hangingPunct="1">
              <a:buFont typeface="Calibri" pitchFamily="34" charset="0"/>
              <a:buAutoNum type="alphaLcParenR"/>
            </a:pPr>
            <a:r>
              <a:rPr lang="ro-RO" sz="1200" smtClean="0">
                <a:latin typeface="Arial" charset="0"/>
                <a:cs typeface="Arial" charset="0"/>
              </a:rPr>
              <a:t>Sindicatele apără interesele salariale ale lucrătorilor.</a:t>
            </a:r>
          </a:p>
          <a:p>
            <a:pPr marL="990600" lvl="1" indent="-533400" eaLnBrk="1" hangingPunct="1">
              <a:buFont typeface="Calibri" pitchFamily="34" charset="0"/>
              <a:buAutoNum type="alphaLcParenR"/>
            </a:pPr>
            <a:r>
              <a:rPr lang="ro-RO" sz="1200" smtClean="0">
                <a:latin typeface="Arial" charset="0"/>
                <a:cs typeface="Arial" charset="0"/>
              </a:rPr>
              <a:t>Ele negociază un anumit nivel al salariului minim pe economie, precum şi creşterile salariale impuse de creşterea preţurilor.</a:t>
            </a:r>
          </a:p>
          <a:p>
            <a:pPr marL="990600" lvl="1" indent="-533400" eaLnBrk="1" hangingPunct="1">
              <a:buFont typeface="Calibri" pitchFamily="34" charset="0"/>
              <a:buAutoNum type="alphaLcParenR"/>
            </a:pPr>
            <a:r>
              <a:rPr lang="ro-RO" sz="1200" smtClean="0">
                <a:latin typeface="Arial" charset="0"/>
                <a:cs typeface="Arial" charset="0"/>
              </a:rPr>
              <a:t>Cu cât puterea sindicatelor este mai mare, cu atât nivelul salariilor va fi mai ridicat.[…]</a:t>
            </a:r>
          </a:p>
          <a:p>
            <a:pPr marL="609600" indent="-609600" eaLnBrk="1" hangingPunct="1"/>
            <a:endParaRPr lang="ro-RO" sz="1200" smtClean="0">
              <a:latin typeface="Arial" charset="0"/>
              <a:cs typeface="Arial" charset="0"/>
            </a:endParaRPr>
          </a:p>
        </p:txBody>
      </p:sp>
      <p:sp>
        <p:nvSpPr>
          <p:cNvPr id="4099" name="Rectangle 4"/>
          <p:cNvSpPr>
            <a:spLocks noChangeArrowheads="1"/>
          </p:cNvSpPr>
          <p:nvPr/>
        </p:nvSpPr>
        <p:spPr bwMode="auto">
          <a:xfrm>
            <a:off x="539750" y="260350"/>
            <a:ext cx="7848600" cy="396875"/>
          </a:xfrm>
          <a:prstGeom prst="rect">
            <a:avLst/>
          </a:prstGeom>
          <a:noFill/>
          <a:ln w="9525">
            <a:noFill/>
            <a:miter lim="800000"/>
            <a:headEnd/>
            <a:tailEnd/>
          </a:ln>
        </p:spPr>
        <p:txBody>
          <a:bodyPr>
            <a:spAutoFit/>
          </a:bodyPr>
          <a:lstStyle/>
          <a:p>
            <a:r>
              <a:rPr lang="ro-RO" sz="1000"/>
              <a:t>Examenul de bacalaureat 2010 - SIMULARE </a:t>
            </a:r>
          </a:p>
          <a:p>
            <a:r>
              <a:rPr lang="ro-RO" sz="1000"/>
              <a:t>Proba de evaluare a competentelor digitale  - document de lucru</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450</Words>
  <Application>Microsoft Office PowerPoint</Application>
  <PresentationFormat>On-screen Show (4:3)</PresentationFormat>
  <Paragraphs>25</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SALARIUL</vt:lpstr>
      <vt:lpstr>Slide 2</vt:lpstr>
      <vt:lpstr>Slide 3</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SALARIUL</dc:title>
  <dc:creator>CNEE</dc:creator>
  <cp:lastModifiedBy>Admin</cp:lastModifiedBy>
  <cp:revision>12</cp:revision>
  <dcterms:created xsi:type="dcterms:W3CDTF">2010-01-11T15:51:42Z</dcterms:created>
  <dcterms:modified xsi:type="dcterms:W3CDTF">2010-01-19T08:15:18Z</dcterms:modified>
</cp:coreProperties>
</file>